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3"/>
  </p:notesMasterIdLst>
  <p:sldIdLst>
    <p:sldId id="426" r:id="rId2"/>
    <p:sldId id="428" r:id="rId3"/>
    <p:sldId id="491" r:id="rId4"/>
    <p:sldId id="264" r:id="rId5"/>
    <p:sldId id="266" r:id="rId6"/>
    <p:sldId id="275" r:id="rId7"/>
    <p:sldId id="501" r:id="rId8"/>
    <p:sldId id="502" r:id="rId9"/>
    <p:sldId id="503" r:id="rId10"/>
    <p:sldId id="427" r:id="rId11"/>
    <p:sldId id="541" r:id="rId12"/>
    <p:sldId id="370" r:id="rId13"/>
    <p:sldId id="371" r:id="rId14"/>
    <p:sldId id="532" r:id="rId15"/>
    <p:sldId id="551" r:id="rId16"/>
    <p:sldId id="497" r:id="rId17"/>
    <p:sldId id="542" r:id="rId18"/>
    <p:sldId id="543" r:id="rId19"/>
    <p:sldId id="544" r:id="rId20"/>
    <p:sldId id="545" r:id="rId21"/>
    <p:sldId id="546" r:id="rId22"/>
    <p:sldId id="547" r:id="rId23"/>
    <p:sldId id="552" r:id="rId24"/>
    <p:sldId id="510" r:id="rId25"/>
    <p:sldId id="505" r:id="rId26"/>
    <p:sldId id="507" r:id="rId27"/>
    <p:sldId id="508" r:id="rId28"/>
    <p:sldId id="509" r:id="rId29"/>
    <p:sldId id="280" r:id="rId30"/>
    <p:sldId id="550" r:id="rId31"/>
    <p:sldId id="494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0810" autoAdjust="0"/>
    <p:restoredTop sz="95291" autoAdjust="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2A2A0-16E4-41AA-A1DA-30C34465A903}" type="datetimeFigureOut">
              <a:rPr lang="sv-SE" smtClean="0"/>
              <a:t>2020-10-01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C870-9B4A-4F9B-AA94-21D3145021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1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BDC5F-4367-4D98-97EA-F88BC85A948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1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Ideell förening. </a:t>
            </a:r>
          </a:p>
          <a:p>
            <a:pPr lvl="0"/>
            <a:r>
              <a:rPr lang="sv-SE" dirty="0"/>
              <a:t>Standardisering pågått sedan länge i olika organisationer</a:t>
            </a:r>
          </a:p>
          <a:p>
            <a:pPr lvl="0"/>
            <a:r>
              <a:rPr lang="sv-SE" dirty="0"/>
              <a:t>Innovation – kvalitet – hållbar utveckling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A903B-2BE0-4FAB-B6D8-72A3771E9C94}" type="slidenum">
              <a: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988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samarbetar globalt och tar fram standarder med svenskt näringsliv, organisationer och myndigheter</a:t>
            </a:r>
          </a:p>
          <a:p>
            <a:pPr indent="-285750">
              <a:spcBef>
                <a:spcPts val="1800"/>
              </a:spcBef>
              <a:buClr>
                <a:schemeClr val="accent2"/>
              </a:buClr>
              <a:defRPr/>
            </a:pPr>
            <a:r>
              <a:rPr lang="sv-SE" dirty="0"/>
              <a:t>SIS erbjuder företag, myndigheter och organisationer som är verksamma i Sverige att påverka innehållet i svenska och internationella standarder. </a:t>
            </a:r>
          </a:p>
          <a:p>
            <a:pPr indent="-285750">
              <a:spcBef>
                <a:spcPts val="1800"/>
              </a:spcBef>
              <a:buClr>
                <a:schemeClr val="accent2"/>
              </a:buClr>
              <a:defRPr/>
            </a:pPr>
            <a:r>
              <a:rPr lang="sv-SE" dirty="0"/>
              <a:t>Standarder tas fram och finns inom alla ämnesområden, till exempel informationshantering, miljö, kvalitet och hållbarhet, bygg och energi, hälso- och sjukvård, industri och material.</a:t>
            </a:r>
          </a:p>
          <a:p>
            <a:pPr indent="-285750">
              <a:spcBef>
                <a:spcPts val="1800"/>
              </a:spcBef>
              <a:buClr>
                <a:schemeClr val="accent2"/>
              </a:buClr>
              <a:defRPr/>
            </a:pPr>
            <a:r>
              <a:rPr lang="sv-SE" dirty="0"/>
              <a:t>95% av alla standarder vi tar fram är europeiska eller globala.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8F481-F2F1-4EA1-91AB-DDA796A1793F}" type="slidenum">
              <a: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660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 txBox="1">
            <a:spLocks noGrp="1" noChangeArrowheads="1"/>
          </p:cNvSpPr>
          <p:nvPr/>
        </p:nvSpPr>
        <p:spPr bwMode="auto">
          <a:xfrm>
            <a:off x="3883854" y="8684829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942" tIns="43472" rIns="86942" bIns="43472" anchor="b"/>
          <a:lstStyle/>
          <a:p>
            <a:pPr marL="0" marR="0" lvl="0" indent="0" algn="r" defTabSz="869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56CEC8-A248-4C35-9919-B7B598177C82}" type="slidenum"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94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6942" tIns="43472" rIns="86942" bIns="43472"/>
          <a:lstStyle/>
          <a:p>
            <a:pPr eaLnBrk="1" hangingPunct="1"/>
            <a:r>
              <a:rPr lang="sv-SE" dirty="0">
                <a:latin typeface="Arial" charset="0"/>
                <a:cs typeface="Arial" charset="0"/>
              </a:rPr>
              <a:t>Företag, intresseorganisationer, myndigheter, kommuner och ideella föreningar kan delta under förutsättning att de är medlemmar i SIS och betalar den deltagaravgift som kommittén gemensamt har beslutat. De deltagande organisationerna utser sina företrädare som blir kommitté-</a:t>
            </a:r>
            <a:br>
              <a:rPr lang="sv-SE" dirty="0">
                <a:latin typeface="Arial" charset="0"/>
                <a:cs typeface="Arial" charset="0"/>
              </a:rPr>
            </a:br>
            <a:r>
              <a:rPr lang="sv-SE" dirty="0">
                <a:latin typeface="Arial" charset="0"/>
                <a:cs typeface="Arial" charset="0"/>
              </a:rPr>
              <a:t>deltagare.</a:t>
            </a:r>
          </a:p>
          <a:p>
            <a:pPr eaLnBrk="1" hangingPunct="1"/>
            <a:r>
              <a:rPr lang="sv-SE" dirty="0">
                <a:latin typeface="Arial" charset="0"/>
                <a:cs typeface="Arial" charset="0"/>
              </a:rPr>
              <a:t>Det är kommittédeltagarna som beslutar om mål, verksamhet och finansiering av arbetet som kan vara nationellt och/eller internationellt.</a:t>
            </a:r>
          </a:p>
          <a:p>
            <a:pPr eaLnBrk="1" hangingPunct="1"/>
            <a:r>
              <a:rPr lang="sv-SE" dirty="0">
                <a:latin typeface="Arial" charset="0"/>
                <a:cs typeface="Arial" charset="0"/>
              </a:rPr>
              <a:t>Allt standardiseringsarbete präglas av </a:t>
            </a:r>
            <a:r>
              <a:rPr lang="sv-SE" b="1" dirty="0">
                <a:latin typeface="Arial" charset="0"/>
                <a:cs typeface="Arial" charset="0"/>
              </a:rPr>
              <a:t>öppenhet,</a:t>
            </a:r>
            <a:r>
              <a:rPr lang="sv-SE" dirty="0">
                <a:latin typeface="Arial" charset="0"/>
                <a:cs typeface="Arial" charset="0"/>
              </a:rPr>
              <a:t> </a:t>
            </a:r>
            <a:r>
              <a:rPr lang="sv-SE" b="1" dirty="0">
                <a:latin typeface="Arial" charset="0"/>
                <a:cs typeface="Arial" charset="0"/>
              </a:rPr>
              <a:t>konsensus, frivillighet</a:t>
            </a:r>
            <a:r>
              <a:rPr lang="sv-SE" dirty="0">
                <a:latin typeface="Arial" charset="0"/>
                <a:cs typeface="Arial" charset="0"/>
              </a:rPr>
              <a:t> och är </a:t>
            </a:r>
            <a:r>
              <a:rPr lang="sv-SE" b="1" dirty="0">
                <a:latin typeface="Arial" charset="0"/>
                <a:cs typeface="Arial" charset="0"/>
              </a:rPr>
              <a:t>intressentstyrt</a:t>
            </a:r>
            <a:r>
              <a:rPr lang="sv-SE" dirty="0">
                <a:latin typeface="Arial" charset="0"/>
                <a:cs typeface="Arial" charset="0"/>
              </a:rPr>
              <a:t>. En vald ordförande leder möten, är drivande i arbetet och verkar tillsammans med SIS projektledning för att nå överenskomna målsättningar.</a:t>
            </a:r>
          </a:p>
          <a:p>
            <a:pPr eaLnBrk="1" hangingPunct="1"/>
            <a:endParaRPr lang="sv-SE" dirty="0">
              <a:latin typeface="Arial" charset="0"/>
              <a:cs typeface="Arial" charset="0"/>
            </a:endParaRPr>
          </a:p>
          <a:p>
            <a:pPr eaLnBrk="1" hangingPunct="1"/>
            <a:endParaRPr lang="sv-SE" dirty="0">
              <a:latin typeface="Arial" charset="0"/>
              <a:cs typeface="Arial" charset="0"/>
            </a:endParaRPr>
          </a:p>
          <a:p>
            <a:pPr eaLnBrk="1" hangingPunct="1"/>
            <a:endParaRPr lang="sv-S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3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Stor uppmärksamhet kring</a:t>
            </a:r>
            <a:r>
              <a:rPr lang="sv-SE" baseline="0" dirty="0"/>
              <a:t> professuren i olika medier… I Finland finns fyra professurer i HRM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29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1C870-9B4A-4F9B-AA94-21D31450218A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9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1C870-9B4A-4F9B-AA94-21D31450218A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879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1C870-9B4A-4F9B-AA94-21D31450218A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29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ED2EFBA-F70C-4C4E-B385-D812B2BF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882E-1C21-E041-98B9-CECDD3A5CBB4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C98BC4-D337-0643-956D-FA48BB44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945267-4A4F-9E41-BC41-CB41A8FE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FE35-DFF8-EE43-B658-A08FF223881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8" name="Bildobjekt 13">
            <a:extLst>
              <a:ext uri="{FF2B5EF4-FFF2-40B4-BE49-F238E27FC236}">
                <a16:creationId xmlns:a16="http://schemas.microsoft.com/office/drawing/2014/main" id="{DF7BA315-93B5-4DA6-887E-1126BA447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55"/>
            <a:ext cx="11176000" cy="12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24C540-7AB3-4CF7-B94D-7F876323D8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269" y="-41123"/>
            <a:ext cx="673807" cy="673807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35F4E8AE-9731-4750-B97D-3292A209E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600" y="1122363"/>
            <a:ext cx="10710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AA7B4C64-7DDF-4FAE-95A9-30CCAAA60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599" y="3602038"/>
            <a:ext cx="107099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9959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9" y="690553"/>
            <a:ext cx="5182272" cy="668336"/>
          </a:xfrm>
          <a:noFill/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55C2-3F4B-4D54-83C3-0B8937BFBF16}" type="datetime1">
              <a:rPr lang="sv-SE" smtClean="0"/>
              <a:t>2020-10-01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704400A3-D150-43FD-AF44-8A92CE529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452" y="1689099"/>
            <a:ext cx="5208329" cy="4716994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0488103-C660-496D-B46A-1478A6919A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596" y="690553"/>
            <a:ext cx="5541838" cy="57155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2684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571" y="691697"/>
            <a:ext cx="5199864" cy="668336"/>
          </a:xfrm>
          <a:noFill/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55C2-3F4B-4D54-83C3-0B8937BFBF16}" type="datetime1">
              <a:rPr lang="sv-SE" smtClean="0"/>
              <a:t>2020-10-01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704400A3-D150-43FD-AF44-8A92CE529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7570" y="1689099"/>
            <a:ext cx="5208329" cy="4716994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0488103-C660-496D-B46A-1478A6919A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566" y="696450"/>
            <a:ext cx="5541838" cy="57155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98206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ead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6099" y="665136"/>
            <a:ext cx="11092394" cy="736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547159" y="1984377"/>
            <a:ext cx="5424000" cy="44217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 bwMode="gray">
          <a:xfrm>
            <a:off x="6216001" y="1984377"/>
            <a:ext cx="5422492" cy="44217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D36533-1E05-2B4A-8A4F-D5596004936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9117-0A64-8D49-BD3C-1D7D01177650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6335BF3-7CF8-B94E-AEF5-CD41AC5DD24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EF3E21-6C2E-6044-BDF9-2E8C8EF1E9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CA06-59EC-824D-B7BC-7BF31658DFB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1E30EB4-24A1-42E3-93DF-EFD86492295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 bwMode="gray">
          <a:xfrm>
            <a:off x="546099" y="1401736"/>
            <a:ext cx="3643762" cy="307777"/>
          </a:xfrm>
          <a:noFill/>
        </p:spPr>
        <p:txBody>
          <a:bodyPr wrap="square" lIns="72000" rIns="72000">
            <a:spAutoFit/>
          </a:bodyPr>
          <a:lstStyle>
            <a:lvl1pPr marL="0" indent="0" algn="l">
              <a:buNone/>
              <a:defRPr sz="2000" b="1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 SemiBold" panose="020B0502020104020203" pitchFamily="34" charset="-79"/>
              </a:defRPr>
            </a:lvl1pPr>
            <a:lvl2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5pPr>
            <a:lvl6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07500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ead +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B4D414-65C8-45A6-BDCA-08B8C4C8C87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6100" y="1984377"/>
            <a:ext cx="2515755" cy="44217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6099" y="665136"/>
            <a:ext cx="11091333" cy="736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6108700" y="1984377"/>
            <a:ext cx="5529792" cy="44217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C18B6D-2DE0-CB42-BBD5-A9EF8FF6889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D52B-DD5C-E047-A644-5CAA4075A78D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A0D054-9A45-9C42-A0B9-3DF956A5F14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44A330-9764-564A-8DF1-0ACAEF88DD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015E-8803-C840-ABCC-31CAB5B850B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2F55A25-B9F8-4C4D-8D18-9DFF9EEB26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27400" y="1984377"/>
            <a:ext cx="2515755" cy="44217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4296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subead +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B4D414-65C8-45A6-BDCA-08B8C4C8C87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6100" y="1984377"/>
            <a:ext cx="2515755" cy="44217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6099" y="665136"/>
            <a:ext cx="11091333" cy="736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6108700" y="1984377"/>
            <a:ext cx="5529792" cy="44217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C18B6D-2DE0-CB42-BBD5-A9EF8FF6889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D52B-DD5C-E047-A644-5CAA4075A78D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A0D054-9A45-9C42-A0B9-3DF956A5F14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44A330-9764-564A-8DF1-0ACAEF88DD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015E-8803-C840-ABCC-31CAB5B850B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2F55A25-B9F8-4C4D-8D18-9DFF9EEB26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27400" y="1984377"/>
            <a:ext cx="2515755" cy="44217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B5DFAE3-F9E1-4DDA-AC52-C6B61CB2DDE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 bwMode="gray">
          <a:xfrm>
            <a:off x="546099" y="1407140"/>
            <a:ext cx="3643762" cy="307777"/>
          </a:xfrm>
          <a:noFill/>
        </p:spPr>
        <p:txBody>
          <a:bodyPr wrap="square" lIns="72000" rIns="72000">
            <a:spAutoFit/>
          </a:bodyPr>
          <a:lstStyle>
            <a:lvl1pPr marL="0" indent="0" algn="l">
              <a:buNone/>
              <a:defRPr sz="2000" b="1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 SemiBold" panose="020B0502020104020203" pitchFamily="34" charset="-79"/>
              </a:defRPr>
            </a:lvl1pPr>
            <a:lvl2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5pPr>
            <a:lvl6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7963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ead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5039" y="665136"/>
            <a:ext cx="11099808" cy="736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 bwMode="gray">
          <a:xfrm>
            <a:off x="547153" y="1984375"/>
            <a:ext cx="3325192" cy="4420800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 bwMode="gray">
          <a:xfrm>
            <a:off x="553514" y="1401736"/>
            <a:ext cx="11091333" cy="390816"/>
          </a:xfrm>
        </p:spPr>
        <p:txBody>
          <a:bodyPr>
            <a:noAutofit/>
          </a:bodyPr>
          <a:lstStyle>
            <a:lvl1pPr marL="0" indent="0" algn="l">
              <a:buNone/>
              <a:defRPr sz="2000" b="1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 SemiBold" panose="020B0502020104020203" pitchFamily="34" charset="-79"/>
              </a:defRPr>
            </a:lvl1pPr>
            <a:lvl2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2DDC63-5E87-7A41-ACC5-E6C6366416B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CBF0-D636-B242-9091-6A0F3AF50332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6A9C32-755C-E048-B305-763522FD4E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E0546C4-2097-BF4B-B620-313A6E65567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8D13-4B9A-DA44-8EA3-16AFB227FD1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F27ED4C-6E59-4E72-A2F1-E3E02D41D0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4429171" y="1984375"/>
            <a:ext cx="3325192" cy="4420800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0D8D8BC-9246-4F02-ACE6-838BA24DC7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319655" y="1984375"/>
            <a:ext cx="3325192" cy="4420800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161154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ead + 3 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5039" y="665136"/>
            <a:ext cx="11090484" cy="736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 bwMode="gray">
          <a:xfrm>
            <a:off x="546101" y="1984375"/>
            <a:ext cx="3452705" cy="2079625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 bwMode="gray">
          <a:xfrm>
            <a:off x="4373644" y="1984374"/>
            <a:ext cx="3452705" cy="2079625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8185788" y="1984376"/>
            <a:ext cx="3452705" cy="2079625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556477" y="4271962"/>
            <a:ext cx="3449735" cy="2134131"/>
          </a:xfrm>
          <a:prstGeom prst="rect">
            <a:avLst/>
          </a:prstGeom>
          <a:noFill/>
          <a:effectLst>
            <a:outerShdw blurRad="152400" sx="102000" sy="102000" algn="ctr" rotWithShape="0">
              <a:srgbClr val="000000">
                <a:alpha val="15000"/>
              </a:srgbClr>
            </a:outerShdw>
          </a:effectLst>
        </p:spPr>
        <p:txBody>
          <a:bodyPr>
            <a:noAutofit/>
          </a:bodyPr>
          <a:lstStyle>
            <a:lvl1pPr marL="0" indent="0">
              <a:defRPr sz="1333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4365650" y="4271961"/>
            <a:ext cx="3449735" cy="2134131"/>
          </a:xfrm>
          <a:prstGeom prst="rect">
            <a:avLst/>
          </a:prstGeom>
          <a:noFill/>
          <a:effectLst>
            <a:outerShdw blurRad="152400" sx="102000" sy="102000" algn="ctr" rotWithShape="0">
              <a:srgbClr val="000000">
                <a:alpha val="15000"/>
              </a:srgbClr>
            </a:outerShdw>
          </a:effectLst>
        </p:spPr>
        <p:txBody>
          <a:bodyPr>
            <a:noAutofit/>
          </a:bodyPr>
          <a:lstStyle>
            <a:lvl1pPr marL="0" indent="0">
              <a:defRPr sz="1333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 bwMode="gray">
          <a:xfrm>
            <a:off x="8185788" y="4271963"/>
            <a:ext cx="3449735" cy="2134129"/>
          </a:xfrm>
          <a:prstGeom prst="rect">
            <a:avLst/>
          </a:prstGeom>
          <a:noFill/>
          <a:effectLst>
            <a:outerShdw blurRad="152400" sx="102000" sy="102000" algn="ctr" rotWithShape="0">
              <a:srgbClr val="000000">
                <a:alpha val="15000"/>
              </a:srgbClr>
            </a:outerShdw>
          </a:effectLst>
        </p:spPr>
        <p:txBody>
          <a:bodyPr>
            <a:noAutofit/>
          </a:bodyPr>
          <a:lstStyle>
            <a:lvl1pPr marL="0" indent="0">
              <a:defRPr sz="1333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A02398B-482C-6145-9829-8271456415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1157-19E4-5D4F-AC58-AD05E4BCAD37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FE3B23-4847-8B4C-B498-8D40D0F606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D50E58C-77C8-744F-A04E-48AB290CAB1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1531-2A88-8445-B4D4-A28ED9A775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294028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+ subead + 3 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5039" y="665136"/>
            <a:ext cx="11090484" cy="736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 bwMode="gray">
          <a:xfrm>
            <a:off x="546101" y="1984375"/>
            <a:ext cx="3452705" cy="2079625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 bwMode="gray">
          <a:xfrm>
            <a:off x="4373644" y="1984374"/>
            <a:ext cx="3452705" cy="2079625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8185788" y="1984376"/>
            <a:ext cx="3452705" cy="2079625"/>
          </a:xfrm>
          <a:prstGeom prst="rect">
            <a:avLst/>
          </a:prstGeo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556477" y="4271962"/>
            <a:ext cx="3449735" cy="2134131"/>
          </a:xfrm>
          <a:prstGeom prst="rect">
            <a:avLst/>
          </a:prstGeom>
          <a:noFill/>
          <a:effectLst>
            <a:outerShdw blurRad="152400" sx="102000" sy="102000" algn="ctr" rotWithShape="0">
              <a:srgbClr val="000000">
                <a:alpha val="15000"/>
              </a:srgbClr>
            </a:outerShdw>
          </a:effectLst>
        </p:spPr>
        <p:txBody>
          <a:bodyPr>
            <a:noAutofit/>
          </a:bodyPr>
          <a:lstStyle>
            <a:lvl1pPr marL="0" indent="0">
              <a:defRPr sz="1333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4365650" y="4271961"/>
            <a:ext cx="3449735" cy="2134131"/>
          </a:xfrm>
          <a:prstGeom prst="rect">
            <a:avLst/>
          </a:prstGeom>
          <a:noFill/>
          <a:effectLst>
            <a:outerShdw blurRad="152400" sx="102000" sy="102000" algn="ctr" rotWithShape="0">
              <a:srgbClr val="000000">
                <a:alpha val="15000"/>
              </a:srgbClr>
            </a:outerShdw>
          </a:effectLst>
        </p:spPr>
        <p:txBody>
          <a:bodyPr>
            <a:noAutofit/>
          </a:bodyPr>
          <a:lstStyle>
            <a:lvl1pPr marL="0" indent="0">
              <a:defRPr sz="1333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 bwMode="gray">
          <a:xfrm>
            <a:off x="8185788" y="4271963"/>
            <a:ext cx="3449735" cy="2134129"/>
          </a:xfrm>
          <a:prstGeom prst="rect">
            <a:avLst/>
          </a:prstGeom>
          <a:noFill/>
          <a:effectLst>
            <a:outerShdw blurRad="152400" sx="102000" sy="102000" algn="ctr" rotWithShape="0">
              <a:srgbClr val="000000">
                <a:alpha val="15000"/>
              </a:srgbClr>
            </a:outerShdw>
          </a:effectLst>
        </p:spPr>
        <p:txBody>
          <a:bodyPr>
            <a:noAutofit/>
          </a:bodyPr>
          <a:lstStyle>
            <a:lvl1pPr marL="0" indent="0">
              <a:defRPr sz="1333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A02398B-482C-6145-9829-8271456415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1157-19E4-5D4F-AC58-AD05E4BCAD37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FE3B23-4847-8B4C-B498-8D40D0F606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D50E58C-77C8-744F-A04E-48AB290CAB1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1531-2A88-8445-B4D4-A28ED9A775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2B117A4-C98E-4B4F-8972-E6152CE85C2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 bwMode="gray">
          <a:xfrm>
            <a:off x="553514" y="1401736"/>
            <a:ext cx="11091333" cy="390816"/>
          </a:xfrm>
        </p:spPr>
        <p:txBody>
          <a:bodyPr>
            <a:noAutofit/>
          </a:bodyPr>
          <a:lstStyle>
            <a:lvl1pPr marL="0" indent="0" algn="l">
              <a:buNone/>
              <a:defRPr sz="2000" b="1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 SemiBold" panose="020B0502020104020203" pitchFamily="34" charset="-79"/>
              </a:defRPr>
            </a:lvl1pPr>
            <a:lvl2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2pPr>
            <a:lvl3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3pPr>
            <a:lvl4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4pPr>
            <a:lvl5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5pPr>
            <a:lvl6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6pPr>
            <a:lvl7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7pPr>
            <a:lvl8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8pPr>
            <a:lvl9pPr marL="0" indent="0" algn="l">
              <a:buNone/>
              <a:defRPr sz="2667" cap="all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31576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ext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9" y="690553"/>
            <a:ext cx="5182272" cy="668336"/>
          </a:xfrm>
          <a:noFill/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55C2-3F4B-4D54-83C3-0B8937BFBF16}" type="datetime1">
              <a:rPr lang="sv-SE" smtClean="0"/>
              <a:t>2020-10-01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704400A3-D150-43FD-AF44-8A92CE529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452" y="1689099"/>
            <a:ext cx="5208329" cy="4716994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5C7C64F-3981-4E66-AAC4-4F99E4D19A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530204"/>
            <a:ext cx="5541434" cy="2891896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53CBB4-C7D9-47DC-AE75-AB47BA9174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07073"/>
            <a:ext cx="5541434" cy="282839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53884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A63D2B9-7E92-F842-9088-7C4C47B6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C716-D7A9-6E43-8A11-4806571D7EEF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445A00-6E4F-8341-B265-0D6DD39F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E6A31-FDF0-074D-BD4C-E2542FBC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9707-1D31-264C-A481-AAA7F82431C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7" name="Bildobjekt 13">
            <a:extLst>
              <a:ext uri="{FF2B5EF4-FFF2-40B4-BE49-F238E27FC236}">
                <a16:creationId xmlns:a16="http://schemas.microsoft.com/office/drawing/2014/main" id="{9F446E3D-F6E5-4A35-BF2D-851E02A9A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55"/>
            <a:ext cx="11176000" cy="12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8C7DD-0087-4D61-BCB5-B07993839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269" y="-41123"/>
            <a:ext cx="673807" cy="6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191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ED2EFBA-F70C-4C4E-B385-D812B2BF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E882E-1C21-E041-98B9-CECDD3A5CBB4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C98BC4-D337-0643-956D-FA48BB44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945267-4A4F-9E41-BC41-CB41A8FE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FE35-DFF8-EE43-B658-A08FF223881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8" name="Bildobjekt 13">
            <a:extLst>
              <a:ext uri="{FF2B5EF4-FFF2-40B4-BE49-F238E27FC236}">
                <a16:creationId xmlns:a16="http://schemas.microsoft.com/office/drawing/2014/main" id="{DF7BA315-93B5-4DA6-887E-1126BA447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55"/>
            <a:ext cx="11176000" cy="12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24C540-7AB3-4CF7-B94D-7F876323D8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269" y="-41123"/>
            <a:ext cx="673807" cy="673807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387AD6F7-E419-4348-A528-5337B6F3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1709738"/>
            <a:ext cx="107100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D775667F-999A-4713-B158-2713D3E7F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599" y="4589463"/>
            <a:ext cx="10709999" cy="744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44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A63D2B9-7E92-F842-9088-7C4C47B6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C716-D7A9-6E43-8A11-4806571D7EEF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445A00-6E4F-8341-B265-0D6DD39F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E6A31-FDF0-074D-BD4C-E2542FBC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9707-1D31-264C-A481-AAA7F82431C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9731948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7159" y="665136"/>
            <a:ext cx="11092392" cy="736600"/>
          </a:xfrm>
        </p:spPr>
        <p:txBody>
          <a:bodyPr anchor="b"/>
          <a:lstStyle>
            <a:lvl1pPr>
              <a:defRPr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5D88-F1ED-834A-8BE9-421BF88F90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BC3F-4E68-AF45-9AA0-9BA6A028AD74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04D7-AD40-024C-B924-700A8721CD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BB673-AFB5-C941-99C1-E72F47A2B9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2C2D-917A-4840-8563-1171424DFDA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7295824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ytt avsnitt 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720000" y="2276872"/>
            <a:ext cx="10752000" cy="792000"/>
          </a:xfrm>
          <a:effectLst/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189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4000" i="0" cap="all" baseline="0" dirty="0">
                <a:solidFill>
                  <a:schemeClr val="bg1">
                    <a:lumMod val="95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189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Nytt avsnitt A (SVART)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2958D87-D8D8-704E-9098-0CC3332C5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332989"/>
            <a:ext cx="10614352" cy="1219200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Eventuell underrubrik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7AC9139-E49D-F445-8C40-CC0A09EDE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3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A353EE8-A03D-D544-B8F0-3C58A9F92FF2}" type="datetime1">
              <a:rPr lang="sv-SE" smtClean="0"/>
              <a:t>2020-10-01</a:t>
            </a:fld>
            <a:endParaRPr lang="sv-SE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90D6EB2E-EF25-2843-B8D7-8303BE1BD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3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6E29A0BC-CC1C-0A42-A7E8-C3A7D3F6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648" y="6609241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700" b="1" i="0" cap="none" spc="51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sv-SE"/>
              <a:t>|      NAMN PÅ VERKSAMHET – ÄNDRAS I SIDFOTSLÄGET</a:t>
            </a:r>
          </a:p>
        </p:txBody>
      </p:sp>
    </p:spTree>
    <p:extLst>
      <p:ext uri="{BB962C8B-B14F-4D97-AF65-F5344CB8AC3E}">
        <p14:creationId xmlns:p14="http://schemas.microsoft.com/office/powerpoint/2010/main" val="18337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 (al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0"/>
            <a:ext cx="3989441" cy="65013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2133" noProof="0"/>
            </a:lvl1pPr>
          </a:lstStyle>
          <a:p>
            <a:pPr marL="0" marR="0" lvl="0" indent="0" algn="ctr" defTabSz="609585" rtl="0" eaLnBrk="0" fontAlgn="base" latinLnBrk="0" hangingPunct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72001"/>
            <a:ext cx="6613205" cy="759209"/>
          </a:xfr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1424" y="1920000"/>
            <a:ext cx="6613205" cy="3985949"/>
          </a:xfrm>
        </p:spPr>
        <p:txBody>
          <a:bodyPr/>
          <a:lstStyle>
            <a:lvl1pPr marL="287993" indent="-287993">
              <a:defRPr sz="2400"/>
            </a:lvl1pPr>
            <a:lvl2pPr marL="575986" indent="-287993">
              <a:defRPr sz="2133"/>
            </a:lvl2pPr>
            <a:lvl3pPr marL="863978" indent="-287993">
              <a:defRPr sz="2133"/>
            </a:lvl3pPr>
            <a:lvl4pPr marL="1151971" indent="-287993">
              <a:defRPr sz="2133"/>
            </a:lvl4pPr>
            <a:lvl5pPr marL="1439964" indent="-287993">
              <a:defRPr sz="2133"/>
            </a:lvl5pPr>
          </a:lstStyle>
          <a:p>
            <a:pPr lvl="0"/>
            <a:r>
              <a:rPr lang="sv-SE" dirty="0"/>
              <a:t>Skriv in din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03FBDE6-3476-4548-9DD8-B75193B27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9CF016A-8827-DA40-87E5-B3020116BEC2}" type="datetime1">
              <a:rPr lang="sv-SE" smtClean="0"/>
              <a:t>2020-10-01</a:t>
            </a:fld>
            <a:endParaRPr lang="sv-SE"/>
          </a:p>
        </p:txBody>
      </p:sp>
      <p:sp>
        <p:nvSpPr>
          <p:cNvPr id="10" name="Platshållare för bildnummer 2">
            <a:extLst>
              <a:ext uri="{FF2B5EF4-FFF2-40B4-BE49-F238E27FC236}">
                <a16:creationId xmlns:a16="http://schemas.microsoft.com/office/drawing/2014/main" id="{BE933335-2135-DD4D-AA00-807F108F4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9D740FD5-A52F-F74B-96E9-204E0E78A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648" y="6609241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sv-SE"/>
              <a:t>|      NAMN PÅ VERKSAMHET – ÄNDRAS I SIDFOTSLÄGET</a:t>
            </a:r>
          </a:p>
        </p:txBody>
      </p:sp>
    </p:spTree>
    <p:extLst>
      <p:ext uri="{BB962C8B-B14F-4D97-AF65-F5344CB8AC3E}">
        <p14:creationId xmlns:p14="http://schemas.microsoft.com/office/powerpoint/2010/main" val="8550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96A2-2035-234D-93EB-A32283898BA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71ED9-4C10-D945-B9DC-C241C001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 tIns="432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866BC45-EA1E-4518-9D4B-056F0F4A2C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079125" y="167432"/>
            <a:ext cx="857693" cy="4831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364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298F2-DFD2-444D-A91A-7A35550F7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D4895D-CADA-CA4A-86E4-27C0EB6245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796A-2B1B-0B4F-AC5E-FAC51A9654C1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EC7E0F-8146-574E-95F4-95732C474F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D700A7-92B8-F345-A106-5113C7895C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62C8-6F6B-474A-B655-8D99B87EEF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CB80D5A-86C9-4045-811D-2B63F88F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44" y="3977292"/>
            <a:ext cx="10710000" cy="938752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7328F380-85F5-408C-AB7F-9126E6CD8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944" y="4916044"/>
            <a:ext cx="10709999" cy="484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BE3C3EE-1BF7-4A36-9D24-82E25FF683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079125" y="167432"/>
            <a:ext cx="857693" cy="4831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1333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7159" y="665136"/>
            <a:ext cx="11092392" cy="736600"/>
          </a:xfrm>
        </p:spPr>
        <p:txBody>
          <a:bodyPr anchor="b"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547159" y="1984377"/>
            <a:ext cx="11091333" cy="4421716"/>
          </a:xfrm>
        </p:spPr>
        <p:txBody>
          <a:bodyPr/>
          <a:lstStyle>
            <a:lvl1pPr marL="0" indent="0">
              <a:spcAft>
                <a:spcPts val="0"/>
              </a:spcAft>
              <a:buSzPct val="60000"/>
              <a:buFont typeface="Wingdings" panose="05000000000000000000" pitchFamily="2" charset="2"/>
              <a:buNone/>
              <a:defRPr/>
            </a:lvl1pPr>
            <a:lvl3pPr marL="764105" indent="-2857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5D88-F1ED-834A-8BE9-421BF88F90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BC3F-4E68-AF45-9AA0-9BA6A028AD74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04D7-AD40-024C-B924-700A8721CD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BB673-AFB5-C941-99C1-E72F47A2B9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2C2D-917A-4840-8563-1171424DFDA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388661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199B0F-3CE0-4FEE-9FFE-0C0DB72B5D4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46893" y="1984377"/>
            <a:ext cx="11091863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7159" y="665136"/>
            <a:ext cx="11092392" cy="736600"/>
          </a:xfrm>
        </p:spPr>
        <p:txBody>
          <a:bodyPr anchor="b"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5D88-F1ED-834A-8BE9-421BF88F90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BC3F-4E68-AF45-9AA0-9BA6A028AD74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04D7-AD40-024C-B924-700A8721CD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BB673-AFB5-C941-99C1-E72F47A2B9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2C2D-917A-4840-8563-1171424DFDA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067807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headline + subead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6101" y="665136"/>
            <a:ext cx="11099798" cy="736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 bwMode="gray">
          <a:xfrm>
            <a:off x="546101" y="1401736"/>
            <a:ext cx="3643762" cy="307777"/>
          </a:xfrm>
          <a:noFill/>
        </p:spPr>
        <p:txBody>
          <a:bodyPr wrap="square" lIns="72000" rIns="72000">
            <a:spAutoFit/>
          </a:bodyPr>
          <a:lstStyle>
            <a:lvl1pPr marL="0" indent="0" algn="l">
              <a:buNone/>
              <a:defRPr sz="2000" b="1" i="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ill Sans SemiBold" panose="020B0502020104020203" pitchFamily="34" charset="-79"/>
              </a:defRPr>
            </a:lvl1pPr>
            <a:lvl2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2pPr>
            <a:lvl3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3pPr>
            <a:lvl4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4pPr>
            <a:lvl5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5pPr>
            <a:lvl6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6pPr>
            <a:lvl7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7pPr>
            <a:lvl8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8pPr>
            <a:lvl9pPr marL="0" indent="0" algn="ctr">
              <a:buNone/>
              <a:defRPr sz="2667" cap="all" spc="-67" baseline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547159" y="1984377"/>
            <a:ext cx="11091333" cy="442171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ct val="60000"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0464079-7AB6-2A40-9D96-ABC655DBD8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054B-679C-BB49-AEBF-375EB1160522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8F19D67-2380-5F4A-9FEA-1544B01CD8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10E1DB9-0930-2A40-A68E-3B548292B5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48B5-B29E-D246-B24B-3E702BE5D8C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10" name="Bildobjekt 13">
            <a:extLst>
              <a:ext uri="{FF2B5EF4-FFF2-40B4-BE49-F238E27FC236}">
                <a16:creationId xmlns:a16="http://schemas.microsoft.com/office/drawing/2014/main" id="{F18B0B37-0B3D-4EF7-8C08-B12755FF0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55"/>
            <a:ext cx="11176000" cy="12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0DFB2-F610-4C5B-A6F6-1581D41ABE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269" y="-41123"/>
            <a:ext cx="673807" cy="6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1799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headline + subead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6100" y="665136"/>
            <a:ext cx="11092391" cy="736600"/>
          </a:xfrm>
        </p:spPr>
        <p:txBody>
          <a:bodyPr anchor="b"/>
          <a:lstStyle>
            <a:lvl1pPr algn="l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7948084" y="1984377"/>
            <a:ext cx="3690408" cy="4421716"/>
          </a:xfrm>
        </p:spPr>
        <p:txBody>
          <a:bodyPr/>
          <a:lstStyle>
            <a:lvl1pPr marL="0" indent="0"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 bwMode="gray">
          <a:xfrm>
            <a:off x="547159" y="1984376"/>
            <a:ext cx="7024160" cy="4421717"/>
          </a:xfrm>
        </p:spPr>
        <p:txBody>
          <a:bodyPr tIns="360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7133EAB-EA25-C94C-A238-E23750708B1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CA02-49A4-9342-8417-CACAE997ED79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08D2C5C-6A11-3542-A7C8-8AD6D857B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7DFFBAA-E460-8C45-9870-FCEBC6F080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603B-903E-F149-8459-E9E42382698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12" name="Bildobjekt 13">
            <a:extLst>
              <a:ext uri="{FF2B5EF4-FFF2-40B4-BE49-F238E27FC236}">
                <a16:creationId xmlns:a16="http://schemas.microsoft.com/office/drawing/2014/main" id="{C49D6862-18EA-4A34-90B4-08D8D1B67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55"/>
            <a:ext cx="11176000" cy="12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F62309-C002-4E1A-B54F-E4F880BF4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269" y="-41123"/>
            <a:ext cx="673807" cy="6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76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entered headline + subead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6100" y="665136"/>
            <a:ext cx="11092391" cy="736600"/>
          </a:xfrm>
        </p:spPr>
        <p:txBody>
          <a:bodyPr anchor="b"/>
          <a:lstStyle>
            <a:lvl1pPr algn="l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541675" y="1984375"/>
            <a:ext cx="3690408" cy="4421716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 bwMode="gray">
          <a:xfrm>
            <a:off x="4613274" y="1984374"/>
            <a:ext cx="7024160" cy="4421717"/>
          </a:xfrm>
        </p:spPr>
        <p:txBody>
          <a:bodyPr tIns="360000"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7133EAB-EA25-C94C-A238-E23750708B1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CA02-49A4-9342-8417-CACAE997ED79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08D2C5C-6A11-3542-A7C8-8AD6D857B5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7DFFBAA-E460-8C45-9870-FCEBC6F080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603B-903E-F149-8459-E9E42382698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12" name="Bildobjekt 13">
            <a:extLst>
              <a:ext uri="{FF2B5EF4-FFF2-40B4-BE49-F238E27FC236}">
                <a16:creationId xmlns:a16="http://schemas.microsoft.com/office/drawing/2014/main" id="{C49D6862-18EA-4A34-90B4-08D8D1B67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55"/>
            <a:ext cx="11176000" cy="12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F62309-C002-4E1A-B54F-E4F880BF47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269" y="-41123"/>
            <a:ext cx="673807" cy="6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84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266D6-9932-DC42-BDDB-B138266BA3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6100" y="753535"/>
            <a:ext cx="11088000" cy="736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1C4B33B-2A06-C74E-84B4-07921BF1725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8218" y="1985434"/>
            <a:ext cx="11091333" cy="44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br>
              <a:rPr lang="en-US" dirty="0"/>
            </a:br>
            <a:endParaRPr lang="en-US" alt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6DFF-132B-784E-9A6B-BDBD1AF533C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38884" y="6559551"/>
            <a:ext cx="709083" cy="16086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Futura Com Book" charset="0"/>
                <a:ea typeface="ＭＳ Ｐゴシック" charset="-128"/>
              </a:defRPr>
            </a:lvl1pPr>
          </a:lstStyle>
          <a:p>
            <a:pPr>
              <a:defRPr/>
            </a:pPr>
            <a:fld id="{D549D9E1-4660-4145-9DE4-3EC88F15CBD3}" type="datetimeFigureOut">
              <a:rPr lang="en-US" altLang="x-none"/>
              <a:pPr>
                <a:defRPr/>
              </a:pPr>
              <a:t>10/1/2020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E435-E870-B44C-9ADD-3E50C1F35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6101" y="6559551"/>
            <a:ext cx="9766300" cy="16086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sz="80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defRPr sz="800"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defRPr sz="800"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defRPr sz="800"/>
            </a:lvl5pPr>
            <a:lvl6pPr marL="0" indent="0">
              <a:defRPr sz="800">
                <a:solidFill>
                  <a:schemeClr val="bg1">
                    <a:lumMod val="50000"/>
                  </a:schemeClr>
                </a:solidFill>
              </a:defRPr>
            </a:lvl6pPr>
            <a:lvl7pPr marL="0" indent="0">
              <a:defRPr sz="800">
                <a:solidFill>
                  <a:schemeClr val="bg1">
                    <a:lumMod val="50000"/>
                  </a:schemeClr>
                </a:solidFill>
              </a:defRPr>
            </a:lvl7pPr>
            <a:lvl8pPr marL="0" indent="0">
              <a:defRPr sz="800">
                <a:solidFill>
                  <a:schemeClr val="bg1">
                    <a:lumMod val="50000"/>
                  </a:schemeClr>
                </a:solidFill>
              </a:defRPr>
            </a:lvl8pPr>
            <a:lvl9pPr marL="0" indent="0">
              <a:defRPr sz="800">
                <a:solidFill>
                  <a:schemeClr val="bg1">
                    <a:lumMod val="50000"/>
                  </a:schemeClr>
                </a:solidFill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EB7B-9C17-E840-A1B8-024B374B4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81834" y="6559551"/>
            <a:ext cx="357717" cy="16086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6C6C6C"/>
                </a:solidFill>
                <a:latin typeface="Futura Com Book" charset="0"/>
                <a:ea typeface="ＭＳ Ｐゴシック" charset="-128"/>
              </a:defRPr>
            </a:lvl1pPr>
          </a:lstStyle>
          <a:p>
            <a:pPr>
              <a:defRPr/>
            </a:pPr>
            <a:fld id="{11735D2C-43F0-7249-B520-77B955282FA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10" name="Bildobjekt 13">
            <a:extLst>
              <a:ext uri="{FF2B5EF4-FFF2-40B4-BE49-F238E27FC236}">
                <a16:creationId xmlns:a16="http://schemas.microsoft.com/office/drawing/2014/main" id="{122462E1-D526-4AE5-ACA4-C92F46D35BD4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55"/>
            <a:ext cx="11176000" cy="12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2370A3-56F4-4C06-A0F3-849A833FABC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269" y="-41123"/>
            <a:ext cx="673807" cy="6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09" r:id="rId2"/>
    <p:sldLayoutId id="2147483711" r:id="rId3"/>
    <p:sldLayoutId id="2147483683" r:id="rId4"/>
    <p:sldLayoutId id="2147483684" r:id="rId5"/>
    <p:sldLayoutId id="2147483762" r:id="rId6"/>
    <p:sldLayoutId id="2147483686" r:id="rId7"/>
    <p:sldLayoutId id="2147483687" r:id="rId8"/>
    <p:sldLayoutId id="2147483737" r:id="rId9"/>
    <p:sldLayoutId id="2147483715" r:id="rId10"/>
    <p:sldLayoutId id="2147483738" r:id="rId11"/>
    <p:sldLayoutId id="2147483690" r:id="rId12"/>
    <p:sldLayoutId id="2147483691" r:id="rId13"/>
    <p:sldLayoutId id="2147483739" r:id="rId14"/>
    <p:sldLayoutId id="2147483701" r:id="rId15"/>
    <p:sldLayoutId id="2147483702" r:id="rId16"/>
    <p:sldLayoutId id="2147483740" r:id="rId17"/>
    <p:sldLayoutId id="2147483741" r:id="rId18"/>
    <p:sldLayoutId id="2147483710" r:id="rId19"/>
    <p:sldLayoutId id="2147483761" r:id="rId20"/>
    <p:sldLayoutId id="2147483763" r:id="rId21"/>
    <p:sldLayoutId id="2147483764" r:id="rId22"/>
    <p:sldLayoutId id="2147483765" r:id="rId23"/>
    <p:sldLayoutId id="2147483766" r:id="rId24"/>
  </p:sldLayoutIdLst>
  <p:transition spd="med">
    <p:fade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600" b="1" i="0" kern="1200" cap="none" spc="0" dirty="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0"/>
          <a:cs typeface="Gill Sans" panose="020B0502020104020203" pitchFamily="34" charset="-79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ED1847"/>
          </a:solidFill>
          <a:latin typeface="Futura Com Bold Condensed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ED1847"/>
          </a:solidFill>
          <a:latin typeface="Futura Com Bold Condensed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ED1847"/>
          </a:solidFill>
          <a:latin typeface="Futura Com Bold Condensed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ED1847"/>
          </a:solidFill>
          <a:latin typeface="Futura Com Bold Condensed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ED1847"/>
          </a:solidFill>
          <a:latin typeface="Futura Com Bold Condensed" charset="0"/>
          <a:ea typeface="ＭＳ Ｐゴシック" charset="0"/>
          <a:cs typeface="ＭＳ Ｐゴシック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ED1847"/>
          </a:solidFill>
          <a:latin typeface="Futura Com Bold Condensed" charset="0"/>
          <a:ea typeface="ＭＳ Ｐゴシック" charset="0"/>
          <a:cs typeface="ＭＳ Ｐゴシック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ED1847"/>
          </a:solidFill>
          <a:latin typeface="Futura Com Bold Condensed" charset="0"/>
          <a:ea typeface="ＭＳ Ｐゴシック" charset="0"/>
          <a:cs typeface="ＭＳ Ｐゴシック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rgbClr val="ED1847"/>
          </a:solidFill>
          <a:latin typeface="Futura Com Bold Condensed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800"/>
        </a:spcAft>
        <a:buSzPct val="60000"/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j-lt"/>
          <a:ea typeface="ＭＳ Ｐゴシック" charset="0"/>
          <a:cs typeface="Gill Sans" panose="020B0502020104020203" pitchFamily="34" charset="-79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Pct val="60000"/>
        <a:buFont typeface="Wingdings" panose="05000000000000000000" pitchFamily="2" charset="2"/>
        <a:buChar char="§"/>
        <a:tabLst/>
        <a:defRPr sz="1800" b="0" i="0" kern="1200">
          <a:solidFill>
            <a:schemeClr val="tx1"/>
          </a:solidFill>
          <a:latin typeface="+mj-lt"/>
          <a:ea typeface="ＭＳ Ｐゴシック" charset="0"/>
          <a:cs typeface="+mn-cs"/>
        </a:defRPr>
      </a:lvl2pPr>
      <a:lvl3pPr marL="478355" indent="0" algn="l" rtl="0" eaLnBrk="1" fontAlgn="base" hangingPunct="1">
        <a:spcBef>
          <a:spcPct val="0"/>
        </a:spcBef>
        <a:spcAft>
          <a:spcPts val="800"/>
        </a:spcAft>
        <a:buClrTx/>
        <a:buSzPct val="7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j-lt"/>
          <a:ea typeface="ＭＳ Ｐゴシック" charset="0"/>
          <a:cs typeface="+mn-cs"/>
        </a:defRPr>
      </a:lvl3pPr>
      <a:lvl4pPr marL="719649" indent="0" algn="l" rtl="0" eaLnBrk="1" fontAlgn="base" hangingPunct="1">
        <a:spcBef>
          <a:spcPct val="0"/>
        </a:spcBef>
        <a:spcAft>
          <a:spcPts val="800"/>
        </a:spcAft>
        <a:buClrTx/>
        <a:buSzPct val="70000"/>
        <a:buFont typeface="Futura Com Book" panose="020B0602020204020303" pitchFamily="34" charset="-79"/>
        <a:buNone/>
        <a:defRPr sz="1800" b="0" i="0" kern="1200">
          <a:solidFill>
            <a:schemeClr val="tx1"/>
          </a:solidFill>
          <a:latin typeface="+mj-lt"/>
          <a:ea typeface="ＭＳ Ｐゴシック" charset="0"/>
          <a:cs typeface="+mn-cs"/>
        </a:defRPr>
      </a:lvl4pPr>
      <a:lvl5pPr marL="719649" indent="0" algn="l" rtl="0" eaLnBrk="1" fontAlgn="base" hangingPunct="1">
        <a:spcBef>
          <a:spcPct val="0"/>
        </a:spcBef>
        <a:spcAft>
          <a:spcPts val="800"/>
        </a:spcAft>
        <a:buClrTx/>
        <a:buSzPct val="70000"/>
        <a:buFont typeface="Futura Com Book" panose="020B0602020204020303" pitchFamily="34" charset="-79"/>
        <a:buChar char="–"/>
        <a:defRPr sz="1800" b="0" i="0"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719982" indent="-239994" algn="l" defTabSz="1219170" rtl="0" eaLnBrk="1" latinLnBrk="0" hangingPunct="1">
        <a:spcBef>
          <a:spcPts val="0"/>
        </a:spcBef>
        <a:spcAft>
          <a:spcPts val="800"/>
        </a:spcAft>
        <a:buFont typeface="Futura Com Book" panose="02000504030000020003" pitchFamily="2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719982" indent="-239994" algn="l" defTabSz="1219170" rtl="0" eaLnBrk="1" latinLnBrk="0" hangingPunct="1">
        <a:spcBef>
          <a:spcPts val="0"/>
        </a:spcBef>
        <a:spcAft>
          <a:spcPts val="800"/>
        </a:spcAft>
        <a:buFont typeface="Futura Com Book" panose="02000504030000020003" pitchFamily="2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719982" indent="-239994" algn="l" defTabSz="1219170" rtl="0" eaLnBrk="1" latinLnBrk="0" hangingPunct="1">
        <a:spcBef>
          <a:spcPts val="0"/>
        </a:spcBef>
        <a:spcAft>
          <a:spcPts val="800"/>
        </a:spcAft>
        <a:buFont typeface="Futura Com Book" panose="02000504030000020003" pitchFamily="2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spcBef>
          <a:spcPts val="0"/>
        </a:spcBef>
        <a:spcAft>
          <a:spcPts val="800"/>
        </a:spcAft>
        <a:buFont typeface="Futura Com Book" panose="02000504030000020003" pitchFamily="2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s.se/produkter/foretagsorganisation/tjanster/tjanster-for-konsumenter/ssiso1066722011/" TargetMode="External"/><Relationship Id="rId5" Type="http://schemas.openxmlformats.org/officeDocument/2006/relationships/hyperlink" Target="https://www.sis.se/produkter/foretagsorganisation/tjanster/tjanster-for-konsumenter/ssiso1066712011/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mattias.magnell@skanska.se" TargetMode="External"/><Relationship Id="rId2" Type="http://schemas.openxmlformats.org/officeDocument/2006/relationships/hyperlink" Target="https://www.sis.se/standardutveckling/tksidor/tk500599/sistk5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ittee.iso.org/home/tc260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sis.se/standardutveckling/tksignup/?id=151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.se/tk56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mattias.magnell@skanska.s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mattias.magnell@skanska.se" TargetMode="External"/><Relationship Id="rId2" Type="http://schemas.openxmlformats.org/officeDocument/2006/relationships/hyperlink" Target="https://www.sis.se/standardutveckling/tksidor/tk500599/sistk5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ittee.iso.org/home/tc260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sis.se/standardutveckling/tksignup/?id=15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DE75FE-5AF6-441F-8771-E208BDE2F1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458A980-A103-48D9-8C17-2D415FE6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24" y="447525"/>
            <a:ext cx="10710000" cy="938752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</a:rPr>
              <a:t>SIS frukost-webinarium</a:t>
            </a:r>
            <a:br>
              <a:rPr lang="sv-SE" dirty="0">
                <a:latin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</a:rPr>
              <a:t>HR Management </a:t>
            </a:r>
            <a:endParaRPr lang="sv-S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164E70-7173-4855-8AB6-24CDD5A69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703DE59-03FF-4FE8-A283-1D83F99443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57578" y="174488"/>
            <a:ext cx="857693" cy="483174"/>
          </a:xfrm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13390-270E-4ADC-9193-734B6F280513}"/>
              </a:ext>
            </a:extLst>
          </p:cNvPr>
          <p:cNvSpPr txBox="1"/>
          <p:nvPr/>
        </p:nvSpPr>
        <p:spPr bwMode="gray">
          <a:xfrm>
            <a:off x="556392" y="1195306"/>
            <a:ext cx="10980551" cy="9387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br>
              <a:rPr lang="sv-SE" sz="1600" b="1" dirty="0">
                <a:solidFill>
                  <a:schemeClr val="bg1"/>
                </a:solidFill>
              </a:rPr>
            </a:br>
            <a:r>
              <a:rPr lang="sv-SE" sz="1600" b="1" dirty="0">
                <a:solidFill>
                  <a:schemeClr val="bg1"/>
                </a:solidFill>
              </a:rPr>
              <a:t>   </a:t>
            </a:r>
            <a:r>
              <a:rPr lang="sv-SE" sz="2800" b="1" dirty="0">
                <a:solidFill>
                  <a:schemeClr val="bg1"/>
                </a:solidFill>
              </a:rPr>
              <a:t>                                                                        </a:t>
            </a:r>
            <a:br>
              <a:rPr lang="sv-SE" sz="1600" b="1" dirty="0">
                <a:solidFill>
                  <a:schemeClr val="bg1"/>
                </a:solidFill>
              </a:rPr>
            </a:br>
            <a:r>
              <a:rPr lang="sv-SE" sz="1600" b="1" dirty="0">
                <a:solidFill>
                  <a:schemeClr val="bg1"/>
                </a:solidFill>
              </a:rPr>
              <a:t>   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35219-8C66-40D5-AE83-4D2A47A731D9}"/>
              </a:ext>
            </a:extLst>
          </p:cNvPr>
          <p:cNvSpPr txBox="1"/>
          <p:nvPr/>
        </p:nvSpPr>
        <p:spPr bwMode="gray">
          <a:xfrm>
            <a:off x="504912" y="11233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2020-10-01</a:t>
            </a:r>
          </a:p>
        </p:txBody>
      </p:sp>
    </p:spTree>
    <p:extLst>
      <p:ext uri="{BB962C8B-B14F-4D97-AF65-F5344CB8AC3E}">
        <p14:creationId xmlns:p14="http://schemas.microsoft.com/office/powerpoint/2010/main" val="60190994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8C59C-1A12-469C-A901-06B3E8A981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883" y="666002"/>
            <a:ext cx="4765449" cy="1115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02E76-F17C-4619-BCEA-20FCC151BEA0}"/>
              </a:ext>
            </a:extLst>
          </p:cNvPr>
          <p:cNvSpPr txBox="1"/>
          <p:nvPr/>
        </p:nvSpPr>
        <p:spPr bwMode="gray">
          <a:xfrm>
            <a:off x="5486400" y="1735456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sv-SE" sz="14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F9BCD-7D57-491C-9CCF-846EEBADF34C}"/>
              </a:ext>
            </a:extLst>
          </p:cNvPr>
          <p:cNvSpPr txBox="1"/>
          <p:nvPr/>
        </p:nvSpPr>
        <p:spPr bwMode="gray">
          <a:xfrm>
            <a:off x="1912620" y="2700877"/>
            <a:ext cx="6709410" cy="175682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2000" dirty="0"/>
              <a:t>Stefan Tengblad, professor i HRM, Göteborgs Universitet</a:t>
            </a:r>
          </a:p>
        </p:txBody>
      </p:sp>
    </p:spTree>
    <p:extLst>
      <p:ext uri="{BB962C8B-B14F-4D97-AF65-F5344CB8AC3E}">
        <p14:creationId xmlns:p14="http://schemas.microsoft.com/office/powerpoint/2010/main" val="322712951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986" y="96011"/>
            <a:ext cx="4168441" cy="5829267"/>
          </a:xfrm>
          <a:prstGeom prst="rect">
            <a:avLst/>
          </a:prstGeom>
        </p:spPr>
      </p:pic>
      <p:pic>
        <p:nvPicPr>
          <p:cNvPr id="4" name="Bildobjekt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15" y="2200069"/>
            <a:ext cx="3611516" cy="5741432"/>
          </a:xfrm>
          <a:prstGeom prst="rect">
            <a:avLst/>
          </a:prstGeom>
        </p:spPr>
      </p:pic>
      <p:pic>
        <p:nvPicPr>
          <p:cNvPr id="6" name="Bildobjekt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912" y="1988840"/>
            <a:ext cx="2192749" cy="4432851"/>
          </a:xfrm>
          <a:prstGeom prst="rect">
            <a:avLst/>
          </a:prstGeom>
        </p:spPr>
      </p:pic>
      <p:pic>
        <p:nvPicPr>
          <p:cNvPr id="7" name="Bildobjekt 6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21301">
            <a:off x="7974881" y="4254092"/>
            <a:ext cx="2768321" cy="2172293"/>
          </a:xfrm>
          <a:prstGeom prst="rect">
            <a:avLst/>
          </a:prstGeom>
        </p:spPr>
      </p:pic>
      <p:pic>
        <p:nvPicPr>
          <p:cNvPr id="5" name="Bildobjekt 4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2945">
            <a:off x="9579023" y="91196"/>
            <a:ext cx="2363503" cy="213920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91A18E8-1015-1B48-8C4B-D918A48E6AFC}"/>
              </a:ext>
            </a:extLst>
          </p:cNvPr>
          <p:cNvSpPr/>
          <p:nvPr/>
        </p:nvSpPr>
        <p:spPr>
          <a:xfrm>
            <a:off x="438365" y="1604798"/>
            <a:ext cx="47935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Arial Narrow" panose="020B0606020202030204" pitchFamily="34" charset="0"/>
              </a:rPr>
              <a:t>Invigd i januari 2020 och är knuten till Centrum för Global HRM, ett centrum som har Företagsekonomiska </a:t>
            </a:r>
            <a:r>
              <a:rPr lang="sv-SE" sz="2400" dirty="0" err="1">
                <a:latin typeface="Arial Narrow" panose="020B0606020202030204" pitchFamily="34" charset="0"/>
              </a:rPr>
              <a:t>institu-tionen</a:t>
            </a:r>
            <a:r>
              <a:rPr lang="sv-SE" sz="2400" dirty="0">
                <a:latin typeface="Arial Narrow" panose="020B0606020202030204" pitchFamily="34" charset="0"/>
              </a:rPr>
              <a:t> och Institutionen för sociologi och arbetsvetenskap som värdar.</a:t>
            </a:r>
          </a:p>
          <a:p>
            <a:endParaRPr lang="sv-SE" sz="1200" dirty="0">
              <a:latin typeface="Arial Narrow" panose="020B0606020202030204" pitchFamily="34" charset="0"/>
            </a:endParaRPr>
          </a:p>
          <a:p>
            <a:r>
              <a:rPr lang="sv-SE" sz="2400" dirty="0">
                <a:latin typeface="Arial Narrow" panose="020B0606020202030204" pitchFamily="34" charset="0"/>
              </a:rPr>
              <a:t>Finansiärer:</a:t>
            </a:r>
          </a:p>
          <a:p>
            <a:pPr marL="380990" indent="-380990">
              <a:buFontTx/>
              <a:buChar char="-"/>
            </a:pPr>
            <a:r>
              <a:rPr lang="sv-SE" sz="2400" dirty="0">
                <a:latin typeface="Arial Narrow" panose="020B0606020202030204" pitchFamily="34" charset="0"/>
              </a:rPr>
              <a:t>AB Volvo</a:t>
            </a:r>
          </a:p>
          <a:p>
            <a:pPr marL="380990" indent="-380990">
              <a:buFontTx/>
              <a:buChar char="-"/>
            </a:pPr>
            <a:r>
              <a:rPr lang="sv-SE" sz="2400" dirty="0">
                <a:latin typeface="Arial Narrow" panose="020B0606020202030204" pitchFamily="34" charset="0"/>
              </a:rPr>
              <a:t>Carl Bennet AB</a:t>
            </a:r>
          </a:p>
          <a:p>
            <a:pPr marL="380990" indent="-380990">
              <a:buFontTx/>
              <a:buChar char="-"/>
            </a:pPr>
            <a:r>
              <a:rPr lang="sv-SE" sz="2400" dirty="0">
                <a:latin typeface="Arial Narrow" panose="020B0606020202030204" pitchFamily="34" charset="0"/>
              </a:rPr>
              <a:t>Göteborgs universitet</a:t>
            </a:r>
          </a:p>
          <a:p>
            <a:endParaRPr lang="sv-SE" sz="1200" dirty="0">
              <a:latin typeface="Arial Narrow" panose="020B0606020202030204" pitchFamily="34" charset="0"/>
            </a:endParaRPr>
          </a:p>
          <a:p>
            <a:r>
              <a:rPr lang="sv-SE" sz="2400" dirty="0">
                <a:latin typeface="Arial Narrow" panose="020B0606020202030204" pitchFamily="34" charset="0"/>
              </a:rPr>
              <a:t>Samarbetspartners:</a:t>
            </a:r>
          </a:p>
          <a:p>
            <a:pPr marL="380990" indent="-380990">
              <a:buFontTx/>
              <a:buChar char="-"/>
            </a:pPr>
            <a:r>
              <a:rPr lang="sv-SE" sz="2400" dirty="0">
                <a:latin typeface="Arial Narrow" panose="020B0606020202030204" pitchFamily="34" charset="0"/>
              </a:rPr>
              <a:t>14 partners till CGHRM inklusive Sveriges HR-förening</a:t>
            </a:r>
          </a:p>
          <a:p>
            <a:endParaRPr lang="sv-SE" sz="2400" dirty="0">
              <a:latin typeface="Arial Narrow" panose="020B0606020202030204" pitchFamily="34" charset="0"/>
            </a:endParaRPr>
          </a:p>
          <a:p>
            <a:endParaRPr lang="sv-SE" sz="2400" dirty="0">
              <a:latin typeface="Arial Narrow" panose="020B0606020202030204" pitchFamily="34" charset="0"/>
            </a:endParaRPr>
          </a:p>
          <a:p>
            <a:endParaRPr lang="sv-SE" sz="2400" dirty="0">
              <a:latin typeface="Arial Narrow" panose="020B060602020203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D7AA51B-083E-3A48-951F-B030C0D4C903}"/>
              </a:ext>
            </a:extLst>
          </p:cNvPr>
          <p:cNvSpPr txBox="1"/>
          <p:nvPr/>
        </p:nvSpPr>
        <p:spPr>
          <a:xfrm>
            <a:off x="215677" y="236644"/>
            <a:ext cx="520824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733" b="1" dirty="0">
                <a:solidFill>
                  <a:schemeClr val="tx2"/>
                </a:solidFill>
              </a:rPr>
              <a:t>HRM-professuren vid Göteborgs universitet</a:t>
            </a:r>
            <a:endParaRPr lang="sv-SE" sz="3733" b="1" dirty="0"/>
          </a:p>
        </p:txBody>
      </p:sp>
    </p:spTree>
    <p:extLst>
      <p:ext uri="{BB962C8B-B14F-4D97-AF65-F5344CB8AC3E}">
        <p14:creationId xmlns:p14="http://schemas.microsoft.com/office/powerpoint/2010/main" val="25908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7382" y="548681"/>
            <a:ext cx="6613205" cy="759209"/>
          </a:xfrm>
        </p:spPr>
        <p:txBody>
          <a:bodyPr/>
          <a:lstStyle/>
          <a:p>
            <a:r>
              <a:rPr lang="sv-SE" sz="4267">
                <a:solidFill>
                  <a:schemeClr val="tx2"/>
                </a:solidFill>
              </a:rPr>
              <a:t>Vad är HRM?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>
          <a:xfrm>
            <a:off x="431371" y="1440085"/>
            <a:ext cx="4800533" cy="4773224"/>
          </a:xfrm>
        </p:spPr>
        <p:txBody>
          <a:bodyPr>
            <a:normAutofit/>
          </a:bodyPr>
          <a:lstStyle/>
          <a:p>
            <a:r>
              <a:rPr lang="sv-SE">
                <a:latin typeface="Arial Narrow" panose="020B0606020202030204" pitchFamily="34" charset="0"/>
              </a:rPr>
              <a:t>Alla aktiviteter där relationen till anställda och andra personer involverade i organisationen på olika sätt hanteras:</a:t>
            </a:r>
          </a:p>
          <a:p>
            <a:pPr lvl="1"/>
            <a:r>
              <a:rPr lang="sv-SE">
                <a:latin typeface="Arial Narrow" panose="020B0606020202030204" pitchFamily="34" charset="0"/>
              </a:rPr>
              <a:t>Rekrytering</a:t>
            </a:r>
          </a:p>
          <a:p>
            <a:pPr lvl="1"/>
            <a:r>
              <a:rPr lang="sv-SE">
                <a:latin typeface="Arial Narrow" panose="020B0606020202030204" pitchFamily="34" charset="0"/>
              </a:rPr>
              <a:t>Utbildning/utveckling</a:t>
            </a:r>
          </a:p>
          <a:p>
            <a:pPr lvl="1"/>
            <a:r>
              <a:rPr lang="sv-SE">
                <a:latin typeface="Arial Narrow" panose="020B0606020202030204" pitchFamily="34" charset="0"/>
              </a:rPr>
              <a:t>Arbetsledning</a:t>
            </a:r>
          </a:p>
          <a:p>
            <a:pPr lvl="1"/>
            <a:r>
              <a:rPr lang="sv-SE">
                <a:latin typeface="Arial Narrow" panose="020B0606020202030204" pitchFamily="34" charset="0"/>
              </a:rPr>
              <a:t>Belöning/kompensation</a:t>
            </a:r>
          </a:p>
          <a:p>
            <a:pPr lvl="1"/>
            <a:r>
              <a:rPr lang="sv-SE">
                <a:latin typeface="Arial Narrow" panose="020B0606020202030204" pitchFamily="34" charset="0"/>
              </a:rPr>
              <a:t>Personaladministration</a:t>
            </a:r>
          </a:p>
          <a:p>
            <a:pPr lvl="1"/>
            <a:r>
              <a:rPr lang="sv-SE">
                <a:latin typeface="Arial Narrow" panose="020B0606020202030204" pitchFamily="34" charset="0"/>
              </a:rPr>
              <a:t>Personalavveckling</a:t>
            </a:r>
          </a:p>
          <a:p>
            <a:r>
              <a:rPr lang="sv-SE">
                <a:latin typeface="Arial Narrow" panose="020B0606020202030204" pitchFamily="34" charset="0"/>
              </a:rPr>
              <a:t>HRM utförs på många olika nivåer och av olika aktörer: organisationsledare, HR-specialister, chefer med personalansvar och även av medarbetare själva</a:t>
            </a:r>
          </a:p>
          <a:p>
            <a:endParaRPr lang="sv-SE">
              <a:latin typeface="Arial Narrow" panose="020B0606020202030204" pitchFamily="34" charset="0"/>
            </a:endParaRPr>
          </a:p>
          <a:p>
            <a:endParaRPr lang="sv-SE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B369501-60D5-4044-9C7B-F1848CE8AC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67817BE-E0A8-494A-BE24-621CC21078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648" y="2180861"/>
            <a:ext cx="5529929" cy="326436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BB4F153-2DB2-B841-B465-EDF4AB43FB9D}"/>
              </a:ext>
            </a:extLst>
          </p:cNvPr>
          <p:cNvSpPr txBox="1"/>
          <p:nvPr/>
        </p:nvSpPr>
        <p:spPr>
          <a:xfrm>
            <a:off x="5615947" y="5349214"/>
            <a:ext cx="497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/>
              <a:t>Onboarding</a:t>
            </a:r>
            <a:r>
              <a:rPr lang="sv-SE" sz="2400" b="1" dirty="0"/>
              <a:t> – </a:t>
            </a:r>
            <a:r>
              <a:rPr lang="sv-SE" sz="2400" b="1" dirty="0" err="1"/>
              <a:t>travelling</a:t>
            </a:r>
            <a:r>
              <a:rPr lang="sv-SE" sz="2400" b="1" dirty="0"/>
              <a:t> – </a:t>
            </a:r>
            <a:r>
              <a:rPr lang="sv-SE" sz="2400" b="1" dirty="0" err="1"/>
              <a:t>offboarding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1094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7381" y="356660"/>
            <a:ext cx="11521280" cy="759209"/>
          </a:xfrm>
        </p:spPr>
        <p:txBody>
          <a:bodyPr/>
          <a:lstStyle/>
          <a:p>
            <a:r>
              <a:rPr lang="sv-SE" sz="4267" dirty="0">
                <a:solidFill>
                  <a:schemeClr val="tx2"/>
                </a:solidFill>
              </a:rPr>
              <a:t>Fem stora trender inom HR/HRM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>
          <a:xfrm>
            <a:off x="527381" y="1604797"/>
            <a:ext cx="4992555" cy="4301152"/>
          </a:xfrm>
        </p:spPr>
        <p:txBody>
          <a:bodyPr>
            <a:normAutofit/>
          </a:bodyPr>
          <a:lstStyle/>
          <a:p>
            <a:r>
              <a:rPr lang="sv-SE" sz="2667" dirty="0">
                <a:latin typeface="Arial Narrow" panose="020B0606020202030204" pitchFamily="34" charset="0"/>
              </a:rPr>
              <a:t>HRM som en bärande del av organisationens övergripande strategi</a:t>
            </a:r>
          </a:p>
          <a:p>
            <a:r>
              <a:rPr lang="sv-SE" sz="2667" dirty="0">
                <a:latin typeface="Arial Narrow" panose="020B0606020202030204" pitchFamily="34" charset="0"/>
              </a:rPr>
              <a:t>Medarbetarskap som en självklar del av HRM-strategin</a:t>
            </a:r>
          </a:p>
          <a:p>
            <a:r>
              <a:rPr lang="sv-SE" sz="2667" dirty="0">
                <a:latin typeface="Arial Narrow" panose="020B0606020202030204" pitchFamily="34" charset="0"/>
              </a:rPr>
              <a:t>Flexibelt arbete</a:t>
            </a:r>
          </a:p>
          <a:p>
            <a:r>
              <a:rPr lang="sv-SE" sz="2667" dirty="0">
                <a:latin typeface="Arial Narrow" panose="020B0606020202030204" pitchFamily="34" charset="0"/>
              </a:rPr>
              <a:t>Digitaliserat HR-arbete</a:t>
            </a:r>
          </a:p>
          <a:p>
            <a:r>
              <a:rPr lang="sv-SE" sz="2667" dirty="0" err="1">
                <a:latin typeface="Arial Narrow" panose="020B0606020202030204" pitchFamily="34" charset="0"/>
              </a:rPr>
              <a:t>Agilt</a:t>
            </a:r>
            <a:r>
              <a:rPr lang="sv-SE" sz="2667" dirty="0">
                <a:latin typeface="Arial Narrow" panose="020B0606020202030204" pitchFamily="34" charset="0"/>
              </a:rPr>
              <a:t> HR-arbete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4B369501-60D5-4044-9C7B-F1848CE8AC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606BFC0-9D33-5045-B0A6-88591B492A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389" y="1796819"/>
            <a:ext cx="6301272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7C8C07-4438-9449-B142-F431886B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86" y="123425"/>
            <a:ext cx="11041228" cy="1488128"/>
          </a:xfrm>
        </p:spPr>
        <p:txBody>
          <a:bodyPr/>
          <a:lstStyle/>
          <a:p>
            <a:r>
              <a:rPr lang="sv-SE" sz="4267" dirty="0">
                <a:solidFill>
                  <a:schemeClr val="tx2"/>
                </a:solidFill>
              </a:rPr>
              <a:t>Produktivitet och utveckling kommer av att vi är bra på det vi gör och det finns flyt i arbetet</a:t>
            </a:r>
            <a:endParaRPr lang="sv-SE" sz="3200" dirty="0">
              <a:solidFill>
                <a:schemeClr val="tx2"/>
              </a:solidFill>
            </a:endParaRPr>
          </a:p>
        </p:txBody>
      </p:sp>
      <p:sp>
        <p:nvSpPr>
          <p:cNvPr id="3" name="Triangel 2">
            <a:extLst>
              <a:ext uri="{FF2B5EF4-FFF2-40B4-BE49-F238E27FC236}">
                <a16:creationId xmlns:a16="http://schemas.microsoft.com/office/drawing/2014/main" id="{C4996AC5-8425-824D-A6E7-BC6C888E6752}"/>
              </a:ext>
            </a:extLst>
          </p:cNvPr>
          <p:cNvSpPr/>
          <p:nvPr/>
        </p:nvSpPr>
        <p:spPr>
          <a:xfrm>
            <a:off x="4943872" y="1460780"/>
            <a:ext cx="5376599" cy="4800533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  <a:p>
            <a:pPr algn="ctr"/>
            <a:endParaRPr lang="sv-SE" sz="2400"/>
          </a:p>
          <a:p>
            <a:pPr algn="ctr"/>
            <a:endParaRPr lang="sv-SE" sz="240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23EA9871-CACA-3C48-8773-901D216A5C82}"/>
              </a:ext>
            </a:extLst>
          </p:cNvPr>
          <p:cNvCxnSpPr>
            <a:cxnSpLocks/>
          </p:cNvCxnSpPr>
          <p:nvPr/>
        </p:nvCxnSpPr>
        <p:spPr>
          <a:xfrm>
            <a:off x="6480043" y="3429000"/>
            <a:ext cx="2304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>
            <a:extLst>
              <a:ext uri="{FF2B5EF4-FFF2-40B4-BE49-F238E27FC236}">
                <a16:creationId xmlns:a16="http://schemas.microsoft.com/office/drawing/2014/main" id="{6E456BBD-8D79-A640-86D2-D7139FD13084}"/>
              </a:ext>
            </a:extLst>
          </p:cNvPr>
          <p:cNvCxnSpPr>
            <a:cxnSpLocks/>
          </p:cNvCxnSpPr>
          <p:nvPr/>
        </p:nvCxnSpPr>
        <p:spPr>
          <a:xfrm>
            <a:off x="5663954" y="4917165"/>
            <a:ext cx="3936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C170B1E5-EEF0-BC4F-B3AC-B517B3A53986}"/>
              </a:ext>
            </a:extLst>
          </p:cNvPr>
          <p:cNvSpPr txBox="1"/>
          <p:nvPr/>
        </p:nvSpPr>
        <p:spPr>
          <a:xfrm>
            <a:off x="6354573" y="3861047"/>
            <a:ext cx="232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/>
              <a:t>Tydliga processer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AAA94F6-651B-6C44-A2C8-F94C3D8593CA}"/>
              </a:ext>
            </a:extLst>
          </p:cNvPr>
          <p:cNvSpPr txBox="1"/>
          <p:nvPr/>
        </p:nvSpPr>
        <p:spPr>
          <a:xfrm>
            <a:off x="6056768" y="5159514"/>
            <a:ext cx="2922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/>
              <a:t>Samspel i och mellan </a:t>
            </a:r>
          </a:p>
          <a:p>
            <a:pPr algn="ctr"/>
            <a:r>
              <a:rPr lang="sv-SE" sz="2400"/>
              <a:t>arbetsgrupper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84A5C8D-3F46-BB47-B161-09DB4B4A1B7F}"/>
              </a:ext>
            </a:extLst>
          </p:cNvPr>
          <p:cNvSpPr txBox="1"/>
          <p:nvPr/>
        </p:nvSpPr>
        <p:spPr>
          <a:xfrm>
            <a:off x="7186462" y="2276873"/>
            <a:ext cx="970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/>
              <a:t>Fokus </a:t>
            </a:r>
          </a:p>
          <a:p>
            <a:pPr algn="ctr"/>
            <a:r>
              <a:rPr lang="sv-SE" sz="2400"/>
              <a:t>&amp; flyt</a:t>
            </a:r>
          </a:p>
        </p:txBody>
      </p:sp>
      <p:sp>
        <p:nvSpPr>
          <p:cNvPr id="4" name="Rektangel med rundade hörn 3">
            <a:extLst>
              <a:ext uri="{FF2B5EF4-FFF2-40B4-BE49-F238E27FC236}">
                <a16:creationId xmlns:a16="http://schemas.microsoft.com/office/drawing/2014/main" id="{69D3A2D6-DDC6-3C45-A50C-407F2C323423}"/>
              </a:ext>
            </a:extLst>
          </p:cNvPr>
          <p:cNvSpPr/>
          <p:nvPr/>
        </p:nvSpPr>
        <p:spPr>
          <a:xfrm>
            <a:off x="623393" y="2324878"/>
            <a:ext cx="4320479" cy="2640293"/>
          </a:xfrm>
          <a:prstGeom prst="roundRect">
            <a:avLst/>
          </a:prstGeom>
          <a:solidFill>
            <a:schemeClr val="bg2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76CA9A9-5FAB-9744-986F-1D205FB7E37C}"/>
              </a:ext>
            </a:extLst>
          </p:cNvPr>
          <p:cNvSpPr txBox="1"/>
          <p:nvPr/>
        </p:nvSpPr>
        <p:spPr>
          <a:xfrm>
            <a:off x="710631" y="2468893"/>
            <a:ext cx="4617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sv-SE" sz="2400" dirty="0"/>
              <a:t>Tydliga uppdrag och mål</a:t>
            </a:r>
          </a:p>
          <a:p>
            <a:pPr marL="380990" indent="-380990">
              <a:buFontTx/>
              <a:buChar char="-"/>
            </a:pPr>
            <a:r>
              <a:rPr lang="sv-SE" sz="2400" dirty="0"/>
              <a:t>Hjälpsam anda</a:t>
            </a:r>
          </a:p>
          <a:p>
            <a:pPr marL="380990" indent="-380990">
              <a:buFontTx/>
              <a:buChar char="-"/>
            </a:pPr>
            <a:r>
              <a:rPr lang="sv-SE" sz="2400" dirty="0"/>
              <a:t>Standardiserat arbetssätt</a:t>
            </a:r>
          </a:p>
          <a:p>
            <a:pPr marL="380990" indent="-380990">
              <a:buFontTx/>
              <a:buChar char="-"/>
            </a:pPr>
            <a:r>
              <a:rPr lang="sv-SE" sz="2400" dirty="0"/>
              <a:t>Systematisk träning</a:t>
            </a:r>
          </a:p>
          <a:p>
            <a:pPr marL="380990" indent="-380990">
              <a:buFontTx/>
              <a:buChar char="-"/>
            </a:pPr>
            <a:r>
              <a:rPr lang="sv-SE" sz="2400" dirty="0"/>
              <a:t>Ta bort onödiga störningar</a:t>
            </a:r>
          </a:p>
          <a:p>
            <a:pPr marL="380990" indent="-380990">
              <a:buFontTx/>
              <a:buChar char="-"/>
            </a:pPr>
            <a:r>
              <a:rPr lang="sv-SE" sz="2400" dirty="0"/>
              <a:t>Att vara ”inne i arbetet”</a:t>
            </a:r>
          </a:p>
        </p:txBody>
      </p:sp>
    </p:spTree>
    <p:extLst>
      <p:ext uri="{BB962C8B-B14F-4D97-AF65-F5344CB8AC3E}">
        <p14:creationId xmlns:p14="http://schemas.microsoft.com/office/powerpoint/2010/main" val="365165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8C59C-1A12-469C-A901-06B3E8A981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883" y="666002"/>
            <a:ext cx="4765449" cy="1115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02E76-F17C-4619-BCEA-20FCC151BEA0}"/>
              </a:ext>
            </a:extLst>
          </p:cNvPr>
          <p:cNvSpPr txBox="1"/>
          <p:nvPr/>
        </p:nvSpPr>
        <p:spPr bwMode="gray">
          <a:xfrm>
            <a:off x="5486400" y="1735456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sv-SE" sz="14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F9BCD-7D57-491C-9CCF-846EEBADF34C}"/>
              </a:ext>
            </a:extLst>
          </p:cNvPr>
          <p:cNvSpPr txBox="1"/>
          <p:nvPr/>
        </p:nvSpPr>
        <p:spPr bwMode="gray">
          <a:xfrm>
            <a:off x="1912620" y="2700877"/>
            <a:ext cx="6709410" cy="175682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2000" dirty="0"/>
              <a:t>Patrik Remann, HR </a:t>
            </a:r>
            <a:r>
              <a:rPr lang="en-US" dirty="0" err="1"/>
              <a:t>Watma</a:t>
            </a:r>
            <a:r>
              <a:rPr lang="en-US" dirty="0"/>
              <a:t> Education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4998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B6DB0E-9DBE-48AE-AEBC-D37AA41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79855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0F2F05-A500-4987-B2E2-52BF32BE5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9162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75981-673C-4DB9-924D-F3E0A8FBC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56196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1CDF6-167B-40B7-B797-5E4999E3A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78106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9A47C4B-7E54-4A4B-8265-C235F9318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081" y="978274"/>
            <a:ext cx="11137811" cy="2824423"/>
          </a:xfrm>
        </p:spPr>
        <p:txBody>
          <a:bodyPr/>
          <a:lstStyle/>
          <a:p>
            <a:r>
              <a:rPr lang="sv-SE" sz="3600" dirty="0"/>
              <a:t>SIS/TK 562 Human Resource Management</a:t>
            </a:r>
            <a:br>
              <a:rPr lang="sv-SE" sz="3600" dirty="0"/>
            </a:br>
            <a:r>
              <a:rPr lang="sv-SE" sz="3600" dirty="0"/>
              <a:t> frukostseminarium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Välkomna!</a:t>
            </a:r>
            <a:br>
              <a:rPr lang="sv-SE" dirty="0"/>
            </a:br>
            <a:r>
              <a:rPr lang="sv-SE" dirty="0"/>
              <a:t> </a:t>
            </a:r>
            <a:endParaRPr lang="sv-SE" i="1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FA191AA3-34F0-4A38-8D71-95DF2D05D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108" y="3496684"/>
            <a:ext cx="10709999" cy="2561216"/>
          </a:xfrm>
        </p:spPr>
        <p:txBody>
          <a:bodyPr/>
          <a:lstStyle/>
          <a:p>
            <a:pPr algn="l"/>
            <a:endParaRPr lang="sv-SE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Skriv in ditt fulla </a:t>
            </a:r>
            <a:r>
              <a:rPr lang="sv-SE" u="sng" dirty="0"/>
              <a:t>namn och organisation i chatten </a:t>
            </a:r>
            <a:r>
              <a:rPr lang="sv-SE" dirty="0"/>
              <a:t>om du inte redan gjort det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Alla deltagare är satta i "tyst läge” under hela programmet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u="sng" dirty="0"/>
              <a:t>Använd CHAT </a:t>
            </a:r>
            <a:r>
              <a:rPr lang="sv-SE" dirty="0"/>
              <a:t>funktionen om du vill ställa en fråga – frågor följs upp på slutet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Ha gärna VIDEO på om du är OK med det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50E18-FF8A-42CA-90C4-FE3059AC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08" y="1555025"/>
            <a:ext cx="2809805" cy="19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689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F2FD2-6C14-4DF1-BC74-0A4EC7242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96006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1EA9F-4F26-47D6-B117-F00EA3C92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30010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8BE0462-5360-4804-B7EC-6F0CAA496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71108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8C59C-1A12-469C-A901-06B3E8A981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883" y="666002"/>
            <a:ext cx="4765449" cy="1115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02E76-F17C-4619-BCEA-20FCC151BEA0}"/>
              </a:ext>
            </a:extLst>
          </p:cNvPr>
          <p:cNvSpPr txBox="1"/>
          <p:nvPr/>
        </p:nvSpPr>
        <p:spPr bwMode="gray">
          <a:xfrm>
            <a:off x="5486400" y="1735456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sv-SE" sz="14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F9BCD-7D57-491C-9CCF-846EEBADF34C}"/>
              </a:ext>
            </a:extLst>
          </p:cNvPr>
          <p:cNvSpPr txBox="1"/>
          <p:nvPr/>
        </p:nvSpPr>
        <p:spPr bwMode="gray">
          <a:xfrm>
            <a:off x="1379220" y="2700877"/>
            <a:ext cx="8071486" cy="175682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2000" b="1" dirty="0"/>
              <a:t>Information om innehållet i SS-ISO 10667 - </a:t>
            </a:r>
            <a:r>
              <a:rPr lang="sv-SE" b="1" dirty="0"/>
              <a:t>Bedömningstjänster i arbetslivet </a:t>
            </a:r>
          </a:p>
          <a:p>
            <a:pPr algn="ctr"/>
            <a:r>
              <a:rPr lang="sv-SE" b="1" dirty="0"/>
              <a:t>- Processer och metoder för bedömning av människor i arbetsrelaterade syften</a:t>
            </a:r>
          </a:p>
          <a:p>
            <a:pPr algn="ctr"/>
            <a:endParaRPr lang="sv-SE" sz="2000" b="1" dirty="0"/>
          </a:p>
          <a:p>
            <a:pPr algn="ctr"/>
            <a:r>
              <a:rPr lang="sv-SE" sz="2000" dirty="0"/>
              <a:t>Panel bestående av HR-experter från SIS/TK 562</a:t>
            </a:r>
          </a:p>
          <a:p>
            <a:pPr algn="ct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586459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BC2EDE3-A7B1-44D5-BBFF-58E7A5859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801" b="880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B94E8-05F9-407F-A58E-7DD53C590B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82911888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En bild som visar person, foto, person, ung&#10;&#10;Automatiskt genererad beskrivning">
            <a:extLst>
              <a:ext uri="{FF2B5EF4-FFF2-40B4-BE49-F238E27FC236}">
                <a16:creationId xmlns:a16="http://schemas.microsoft.com/office/drawing/2014/main" id="{789C0E22-2FA5-4BA1-986F-03D222AFE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6"/>
          <a:stretch/>
        </p:blipFill>
        <p:spPr>
          <a:xfrm>
            <a:off x="8285561" y="1181304"/>
            <a:ext cx="3110320" cy="5136838"/>
          </a:xfrm>
          <a:prstGeom prst="rect">
            <a:avLst/>
          </a:prstGeom>
          <a:noFill/>
        </p:spPr>
      </p:pic>
      <p:sp>
        <p:nvSpPr>
          <p:cNvPr id="7" name="Rubrik 7">
            <a:extLst>
              <a:ext uri="{FF2B5EF4-FFF2-40B4-BE49-F238E27FC236}">
                <a16:creationId xmlns:a16="http://schemas.microsoft.com/office/drawing/2014/main" id="{3F57D763-D2F0-4ECC-9E05-3268C02A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9" y="764704"/>
            <a:ext cx="6704485" cy="833201"/>
          </a:xfrm>
        </p:spPr>
        <p:txBody>
          <a:bodyPr anchor="t">
            <a:noAutofit/>
          </a:bodyPr>
          <a:lstStyle/>
          <a:p>
            <a:r>
              <a:rPr lang="sv-SE" sz="4000" dirty="0"/>
              <a:t>Chefer vill driva sin verksamhet lönsamt och professionellt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98F1428-1250-401F-B8BF-21B743692FF0}"/>
              </a:ext>
            </a:extLst>
          </p:cNvPr>
          <p:cNvSpPr txBox="1">
            <a:spLocks/>
          </p:cNvSpPr>
          <p:nvPr/>
        </p:nvSpPr>
        <p:spPr>
          <a:xfrm>
            <a:off x="1064380" y="1772816"/>
            <a:ext cx="6127989" cy="481905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SzPct val="60000"/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Gill Sans" panose="020B0502020104020203" pitchFamily="34" charset="-79"/>
              </a:defRPr>
            </a:lvl1pPr>
            <a:lvl2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2pPr>
            <a:lvl3pPr marL="478355" indent="0" algn="l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7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3pPr>
            <a:lvl4pPr marL="719649" indent="0" algn="l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70000"/>
              <a:buFont typeface="Futura Com Book" panose="020B0602020204020303" pitchFamily="34" charset="-79"/>
              <a:buNone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4pPr>
            <a:lvl5pPr marL="719649" indent="0" algn="l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70000"/>
              <a:buFont typeface="Futura Com Book" panose="020B0602020204020303" pitchFamily="34" charset="-79"/>
              <a:buChar char="–"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5pPr>
            <a:lvl6pPr marL="7199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Font typeface="Futura Com Book" panose="02000504030000020003" pitchFamily="2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9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Font typeface="Futura Com Book" panose="02000504030000020003" pitchFamily="2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9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Font typeface="Futura Com Book" panose="02000504030000020003" pitchFamily="2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Font typeface="Futura Com Book" panose="02000504030000020003" pitchFamily="2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</a:rPr>
              <a:t>Stor potential för ökad effektivitet</a:t>
            </a:r>
          </a:p>
          <a:p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</a:rPr>
              <a:t>Medarbetare och kunder vill ha hög kvalitet i utföranden</a:t>
            </a:r>
          </a:p>
          <a:p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</a:rPr>
              <a:t>Marknadsutbudet och en tuff vardag gör det mycket svårt för chefer att hitta bra metoder för utveckling av sin verksamhet</a:t>
            </a:r>
          </a:p>
          <a:p>
            <a:endParaRPr lang="sv-SE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</a:rPr>
              <a:t>ISO 10667 har gett oss praktiska riktlinjer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</a:rPr>
              <a:t>Vi är en bättre beställare av HR-verktyg, tjänster och metoder från externa leverantörer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Times New Roman" panose="02020603050405020304" pitchFamily="18" charset="0"/>
              </a:rPr>
              <a:t>Vi är en bättre intern leverantör genom att vi följer en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562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n bild som visar person, foto, person, ung&#10;&#10;Automatiskt genererad beskrivning">
            <a:extLst>
              <a:ext uri="{FF2B5EF4-FFF2-40B4-BE49-F238E27FC236}">
                <a16:creationId xmlns:a16="http://schemas.microsoft.com/office/drawing/2014/main" id="{721C5044-BDBA-4990-B9D6-79ACA1E6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6"/>
          <a:stretch/>
        </p:blipFill>
        <p:spPr>
          <a:xfrm>
            <a:off x="1115615" y="1929161"/>
            <a:ext cx="2657921" cy="4570665"/>
          </a:xfrm>
          <a:prstGeom prst="rect">
            <a:avLst/>
          </a:prstGeom>
          <a:noFill/>
        </p:spPr>
      </p:pic>
      <p:sp>
        <p:nvSpPr>
          <p:cNvPr id="5" name="Rubrik 2">
            <a:extLst>
              <a:ext uri="{FF2B5EF4-FFF2-40B4-BE49-F238E27FC236}">
                <a16:creationId xmlns:a16="http://schemas.microsoft.com/office/drawing/2014/main" id="{4F7B1B7B-1056-4913-8224-B72BF05F337A}"/>
              </a:ext>
            </a:extLst>
          </p:cNvPr>
          <p:cNvSpPr txBox="1">
            <a:spLocks/>
          </p:cNvSpPr>
          <p:nvPr/>
        </p:nvSpPr>
        <p:spPr>
          <a:xfrm>
            <a:off x="971600" y="836712"/>
            <a:ext cx="9198312" cy="1534908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Riktlinjerna gäller i alla bedömningsprocesser och vid all användning av metoder och test i arbetsrelaterade syften</a:t>
            </a:r>
            <a:b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FD0FC8-8DDE-4A97-975B-CABDAE604FF5}"/>
              </a:ext>
            </a:extLst>
          </p:cNvPr>
          <p:cNvSpPr txBox="1">
            <a:spLocks/>
          </p:cNvSpPr>
          <p:nvPr/>
        </p:nvSpPr>
        <p:spPr>
          <a:xfrm>
            <a:off x="8532440" y="6545325"/>
            <a:ext cx="465138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7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F452E-B795-4D05-B605-588F6513802C}" type="slidenum">
              <a:rPr lang="sv-SE" smtClean="0">
                <a:solidFill>
                  <a:srgbClr val="FFFFFF"/>
                </a:solidFill>
                <a:latin typeface="Arial"/>
              </a:rPr>
              <a:pPr/>
              <a:t>26</a:t>
            </a:fld>
            <a:endParaRPr lang="sv-SE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11D717DC-4171-4C4F-983D-C7A59CCFB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1" r="12466" b="-2"/>
          <a:stretch/>
        </p:blipFill>
        <p:spPr>
          <a:xfrm>
            <a:off x="1115615" y="4486381"/>
            <a:ext cx="2657921" cy="2136109"/>
          </a:xfrm>
          <a:prstGeom prst="rect">
            <a:avLst/>
          </a:prstGeom>
          <a:noFill/>
        </p:spPr>
      </p:pic>
      <p:pic>
        <p:nvPicPr>
          <p:cNvPr id="8" name="Bildobjekt 1">
            <a:extLst>
              <a:ext uri="{FF2B5EF4-FFF2-40B4-BE49-F238E27FC236}">
                <a16:creationId xmlns:a16="http://schemas.microsoft.com/office/drawing/2014/main" id="{6D1938DA-EAA3-4947-88E4-510CAF47F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722" y="1929161"/>
            <a:ext cx="6614893" cy="4693329"/>
          </a:xfrm>
          <a:prstGeom prst="rect">
            <a:avLst/>
          </a:prstGeom>
          <a:ln>
            <a:solidFill>
              <a:srgbClr val="293E6B"/>
            </a:solidFill>
          </a:ln>
        </p:spPr>
      </p:pic>
    </p:spTree>
    <p:extLst>
      <p:ext uri="{BB962C8B-B14F-4D97-AF65-F5344CB8AC3E}">
        <p14:creationId xmlns:p14="http://schemas.microsoft.com/office/powerpoint/2010/main" val="90808489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E793ED6-D813-4992-AB77-5FC242BF0499}"/>
              </a:ext>
            </a:extLst>
          </p:cNvPr>
          <p:cNvSpPr txBox="1">
            <a:spLocks/>
          </p:cNvSpPr>
          <p:nvPr/>
        </p:nvSpPr>
        <p:spPr>
          <a:xfrm>
            <a:off x="1000302" y="1755858"/>
            <a:ext cx="4577262" cy="4789467"/>
          </a:xfrm>
          <a:prstGeom prst="rect">
            <a:avLst/>
          </a:prstGeom>
        </p:spPr>
        <p:txBody>
          <a:bodyPr vert="horz" lIns="46800" tIns="46800" rIns="46800" bIns="46800" rtlCol="0">
            <a:noAutofit/>
          </a:bodyPr>
          <a:lstStyle>
            <a:lvl1pPr marL="288000" indent="-2880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Metodval 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Genomförande 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Användarkomptens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Lagring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Efterlevnad och uppföljning av riktlinjer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Godkända/icke godkända verktyg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Efterlevnad GDRP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Effektutvärdering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latshållare för innehåll 6" descr="En bild som visar person, foto, person, ung&#10;&#10;Automatiskt genererad beskrivning">
            <a:extLst>
              <a:ext uri="{FF2B5EF4-FFF2-40B4-BE49-F238E27FC236}">
                <a16:creationId xmlns:a16="http://schemas.microsoft.com/office/drawing/2014/main" id="{3442EA69-EBA0-4866-91DB-AF6565DEB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6"/>
          <a:stretch/>
        </p:blipFill>
        <p:spPr>
          <a:xfrm>
            <a:off x="5652000" y="651180"/>
            <a:ext cx="3492000" cy="5767200"/>
          </a:xfrm>
          <a:prstGeom prst="rect">
            <a:avLst/>
          </a:prstGeom>
          <a:noFill/>
        </p:spPr>
      </p:pic>
      <p:sp>
        <p:nvSpPr>
          <p:cNvPr id="6" name="Platshållare för datum 2">
            <a:extLst>
              <a:ext uri="{FF2B5EF4-FFF2-40B4-BE49-F238E27FC236}">
                <a16:creationId xmlns:a16="http://schemas.microsoft.com/office/drawing/2014/main" id="{77B94157-39DC-49EE-9120-C79B55D00A94}"/>
              </a:ext>
            </a:extLst>
          </p:cNvPr>
          <p:cNvSpPr txBox="1">
            <a:spLocks/>
          </p:cNvSpPr>
          <p:nvPr/>
        </p:nvSpPr>
        <p:spPr>
          <a:xfrm>
            <a:off x="1151999" y="6545325"/>
            <a:ext cx="1620000" cy="18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49C3D98-3982-4477-BC53-10E57F2D2B31}" type="datetime1">
              <a:rPr lang="sv-SE" smtClean="0">
                <a:solidFill>
                  <a:srgbClr val="FFFFFF"/>
                </a:solidFill>
                <a:latin typeface="Arial"/>
              </a:rPr>
              <a:pPr>
                <a:spcAft>
                  <a:spcPts val="600"/>
                </a:spcAft>
              </a:pPr>
              <a:t>2020-10-01</a:t>
            </a:fld>
            <a:endParaRPr lang="sv-S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05A54D3D-7C90-4EEC-B4ED-E0CCE436BD3E}"/>
              </a:ext>
            </a:extLst>
          </p:cNvPr>
          <p:cNvSpPr txBox="1">
            <a:spLocks/>
          </p:cNvSpPr>
          <p:nvPr/>
        </p:nvSpPr>
        <p:spPr>
          <a:xfrm>
            <a:off x="8532440" y="6545325"/>
            <a:ext cx="465138" cy="18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52F452E-B795-4D05-B605-588F6513802C}" type="slidenum">
              <a:rPr lang="sv-SE" smtClean="0">
                <a:solidFill>
                  <a:srgbClr val="FFFFFF"/>
                </a:solidFill>
                <a:latin typeface="Arial"/>
              </a:rPr>
              <a:pPr>
                <a:spcAft>
                  <a:spcPts val="600"/>
                </a:spcAft>
              </a:pPr>
              <a:t>27</a:t>
            </a:fld>
            <a:endParaRPr lang="sv-S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E12CB989-4157-448D-83FD-F5041207F4BF}"/>
              </a:ext>
            </a:extLst>
          </p:cNvPr>
          <p:cNvSpPr txBox="1">
            <a:spLocks/>
          </p:cNvSpPr>
          <p:nvPr/>
        </p:nvSpPr>
        <p:spPr>
          <a:xfrm>
            <a:off x="1076400" y="696912"/>
            <a:ext cx="4363200" cy="539496"/>
          </a:xfrm>
          <a:prstGeom prst="rect">
            <a:avLst/>
          </a:prstGeom>
        </p:spPr>
        <p:txBody>
          <a:bodyPr vert="horz" lIns="46800" tIns="46800" rIns="46800" bIns="468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Standarden ger oss arbetssätt för:</a:t>
            </a:r>
          </a:p>
        </p:txBody>
      </p:sp>
    </p:spTree>
    <p:extLst>
      <p:ext uri="{BB962C8B-B14F-4D97-AF65-F5344CB8AC3E}">
        <p14:creationId xmlns:p14="http://schemas.microsoft.com/office/powerpoint/2010/main" val="4153815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">
            <a:extLst>
              <a:ext uri="{FF2B5EF4-FFF2-40B4-BE49-F238E27FC236}">
                <a16:creationId xmlns:a16="http://schemas.microsoft.com/office/drawing/2014/main" id="{280E1052-4AA8-41F9-9E83-5D1127443CB0}"/>
              </a:ext>
            </a:extLst>
          </p:cNvPr>
          <p:cNvSpPr txBox="1">
            <a:spLocks/>
          </p:cNvSpPr>
          <p:nvPr/>
        </p:nvSpPr>
        <p:spPr>
          <a:xfrm>
            <a:off x="1566057" y="1294281"/>
            <a:ext cx="5225454" cy="5072912"/>
          </a:xfrm>
          <a:prstGeom prst="rect">
            <a:avLst/>
          </a:prstGeom>
        </p:spPr>
        <p:txBody>
          <a:bodyPr vert="horz" lIns="46800" tIns="46800" rIns="46800" bIns="46800" rtlCol="0">
            <a:noAutofit/>
          </a:bodyPr>
          <a:lstStyle>
            <a:lvl1pPr marL="288000" indent="-2880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Ledarutveckling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Teamutveckling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Rekrytering och urval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Onboarding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Karriärutveckling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Prestations- och potentialbedömning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Successionsplanering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Coaching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Mentorskap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Utbildning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Ledningsgruppsutveckling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Verksamhetsutveckling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Platshållare för datum 2">
            <a:extLst>
              <a:ext uri="{FF2B5EF4-FFF2-40B4-BE49-F238E27FC236}">
                <a16:creationId xmlns:a16="http://schemas.microsoft.com/office/drawing/2014/main" id="{E4B7A2DD-A4F2-4E89-BF38-8A4CDACD3ABC}"/>
              </a:ext>
            </a:extLst>
          </p:cNvPr>
          <p:cNvSpPr txBox="1">
            <a:spLocks/>
          </p:cNvSpPr>
          <p:nvPr/>
        </p:nvSpPr>
        <p:spPr>
          <a:xfrm>
            <a:off x="1643318" y="6504382"/>
            <a:ext cx="1620000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C3D98-3982-4477-BC53-10E57F2D2B31}" type="datetime1">
              <a:rPr lang="sv-SE" smtClean="0">
                <a:solidFill>
                  <a:srgbClr val="FFFFFF"/>
                </a:solidFill>
                <a:latin typeface="Arial"/>
              </a:rPr>
              <a:pPr/>
              <a:t>2020-10-01</a:t>
            </a:fld>
            <a:endParaRPr lang="sv-S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tshållare för bildnummer 4">
            <a:extLst>
              <a:ext uri="{FF2B5EF4-FFF2-40B4-BE49-F238E27FC236}">
                <a16:creationId xmlns:a16="http://schemas.microsoft.com/office/drawing/2014/main" id="{D0F0B22C-C4D6-4E19-AACD-F72341176A76}"/>
              </a:ext>
            </a:extLst>
          </p:cNvPr>
          <p:cNvSpPr txBox="1">
            <a:spLocks/>
          </p:cNvSpPr>
          <p:nvPr/>
        </p:nvSpPr>
        <p:spPr>
          <a:xfrm>
            <a:off x="9023759" y="6504382"/>
            <a:ext cx="465138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2F452E-B795-4D05-B605-588F6513802C}" type="slidenum">
              <a:rPr lang="sv-SE" smtClean="0">
                <a:solidFill>
                  <a:srgbClr val="FFFFFF"/>
                </a:solidFill>
                <a:latin typeface="Arial"/>
              </a:rPr>
              <a:pPr/>
              <a:t>28</a:t>
            </a:fld>
            <a:endParaRPr lang="sv-S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2E7E2ED6-8F5F-40B3-BC10-6D301A8EBFD7}"/>
              </a:ext>
            </a:extLst>
          </p:cNvPr>
          <p:cNvSpPr txBox="1">
            <a:spLocks/>
          </p:cNvSpPr>
          <p:nvPr/>
        </p:nvSpPr>
        <p:spPr>
          <a:xfrm>
            <a:off x="1566057" y="655969"/>
            <a:ext cx="7714800" cy="539496"/>
          </a:xfrm>
          <a:prstGeom prst="rect">
            <a:avLst/>
          </a:prstGeom>
        </p:spPr>
        <p:txBody>
          <a:bodyPr vert="horz" lIns="46800" tIns="46800" rIns="46800" bIns="468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När ska riktlinjerna tillämpas: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6" name="Bild 1" descr="http://onthemind.se/bilder/changeonthemindv2.jpg">
            <a:extLst>
              <a:ext uri="{FF2B5EF4-FFF2-40B4-BE49-F238E27FC236}">
                <a16:creationId xmlns:a16="http://schemas.microsoft.com/office/drawing/2014/main" id="{BB2680BA-F357-4E69-8F5E-34D873CD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76" y="1772745"/>
            <a:ext cx="3224894" cy="251784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32D9B7FD-35A1-4249-839C-6CA7ECE11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84" y="729180"/>
            <a:ext cx="714759" cy="648071"/>
          </a:xfrm>
          <a:prstGeom prst="rect">
            <a:avLst/>
          </a:prstGeom>
        </p:spPr>
      </p:pic>
      <p:sp>
        <p:nvSpPr>
          <p:cNvPr id="18" name="textruta 7">
            <a:extLst>
              <a:ext uri="{FF2B5EF4-FFF2-40B4-BE49-F238E27FC236}">
                <a16:creationId xmlns:a16="http://schemas.microsoft.com/office/drawing/2014/main" id="{59870297-435A-46F4-AFB8-CF8BC37BBFD9}"/>
              </a:ext>
            </a:extLst>
          </p:cNvPr>
          <p:cNvSpPr txBox="1"/>
          <p:nvPr/>
        </p:nvSpPr>
        <p:spPr>
          <a:xfrm>
            <a:off x="7358277" y="5010119"/>
            <a:ext cx="3532636" cy="707886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sv-SE" sz="2000" dirty="0">
                <a:solidFill>
                  <a:srgbClr val="293E6B"/>
                </a:solidFill>
                <a:latin typeface="Arial"/>
                <a:hlinkClick r:id="rId5"/>
              </a:rPr>
              <a:t>ISO 10667 för beställare</a:t>
            </a:r>
            <a:endParaRPr lang="sv-SE" sz="2000" dirty="0">
              <a:solidFill>
                <a:srgbClr val="293E6B"/>
              </a:solidFill>
              <a:latin typeface="Arial"/>
            </a:endParaRPr>
          </a:p>
          <a:p>
            <a:r>
              <a:rPr lang="sv-SE" sz="2000" dirty="0">
                <a:solidFill>
                  <a:srgbClr val="293E6B"/>
                </a:solidFill>
                <a:latin typeface="Arial"/>
                <a:hlinkClick r:id="rId6"/>
              </a:rPr>
              <a:t>ISO 10667 för leverantörer</a:t>
            </a:r>
            <a:endParaRPr lang="sv-SE" sz="2000" dirty="0">
              <a:solidFill>
                <a:srgbClr val="293E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40486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9A47C4B-7E54-4A4B-8265-C235F9318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201" y="604578"/>
            <a:ext cx="11137811" cy="1584950"/>
          </a:xfrm>
        </p:spPr>
        <p:txBody>
          <a:bodyPr/>
          <a:lstStyle/>
          <a:p>
            <a:r>
              <a:rPr lang="sv-SE" i="1" dirty="0"/>
              <a:t>Har du frågor till panelen?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FA191AA3-34F0-4A38-8D71-95DF2D05D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00" y="2448059"/>
            <a:ext cx="10709999" cy="2220413"/>
          </a:xfrm>
        </p:spPr>
        <p:txBody>
          <a:bodyPr/>
          <a:lstStyle/>
          <a:p>
            <a:pPr algn="l"/>
            <a:endParaRPr lang="sv-SE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Alla deltagare är satta i "tyst läge”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Använd CHAT funktionen om du vill ställa en fråga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Svar på frågor som vi inte hinner med kommer att finnas på SIS/TK 562:s hemsida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80ADB7-683B-45DA-AD5F-F5185BDF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915" y="4305896"/>
            <a:ext cx="3658084" cy="23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823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3F615F4-BCCC-422C-938F-CA8D79696EA2}"/>
              </a:ext>
            </a:extLst>
          </p:cNvPr>
          <p:cNvSpPr txBox="1">
            <a:spLocks/>
          </p:cNvSpPr>
          <p:nvPr/>
        </p:nvSpPr>
        <p:spPr>
          <a:xfrm>
            <a:off x="508765" y="1553647"/>
            <a:ext cx="9700106" cy="4627234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4400" indent="-284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Font typeface="Calibri" panose="020F050202020403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Font typeface="Calibri" panose="020F050202020403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Font typeface="Calibri" panose="020F050202020403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4400" indent="-2844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Font typeface="Calibri" panose="020F050202020403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/>
              <a:t>08:30</a:t>
            </a:r>
            <a:r>
              <a:rPr lang="sv-SE" sz="2000" dirty="0"/>
              <a:t>  </a:t>
            </a:r>
            <a:r>
              <a:rPr lang="sv-SE" sz="2000" b="1" dirty="0"/>
              <a:t>Inledning - Tekniska kommittén HR Management, SIS TK 562 och dess standarder                               </a:t>
            </a:r>
            <a:r>
              <a:rPr lang="sv-SE" sz="2000" dirty="0"/>
              <a:t>- SIS projektledning; Christa Ahlenblom Projektledare SIS, Björn Nilsson Projektledare SIS - Mattias Magnell, kommitténs ordförande</a:t>
            </a:r>
          </a:p>
          <a:p>
            <a:r>
              <a:rPr lang="sv-SE" sz="2000" b="1" dirty="0"/>
              <a:t>08:40</a:t>
            </a:r>
            <a:r>
              <a:rPr lang="sv-SE" sz="2000" dirty="0"/>
              <a:t> </a:t>
            </a:r>
            <a:r>
              <a:rPr lang="sv-SE" sz="2000" b="1" dirty="0"/>
              <a:t>Kort introduktion till HRM                                                                                                   </a:t>
            </a:r>
            <a:r>
              <a:rPr lang="sv-SE" sz="2000" dirty="0"/>
              <a:t>- - Stefan Tengblad, Professor i HRM</a:t>
            </a:r>
          </a:p>
          <a:p>
            <a:r>
              <a:rPr lang="sv-SE" sz="2000" b="1" dirty="0"/>
              <a:t>08:45</a:t>
            </a:r>
            <a:r>
              <a:rPr lang="sv-SE" sz="2000" dirty="0"/>
              <a:t> </a:t>
            </a:r>
            <a:r>
              <a:rPr lang="sv-SE" sz="2000" b="1" dirty="0"/>
              <a:t>Presentation av hur Linköping kommun byggde sin nya                             rekryteringsprocess med hjälp av SS-ISO 10667 </a:t>
            </a:r>
            <a:r>
              <a:rPr lang="sv-SE" sz="2000" dirty="0"/>
              <a:t>– syfte, nytta, resultat                                                              - Patrik Remann, HR specialist rekrytering</a:t>
            </a:r>
          </a:p>
          <a:p>
            <a:r>
              <a:rPr lang="sv-SE" sz="2000" b="1" dirty="0"/>
              <a:t>09:00</a:t>
            </a:r>
            <a:r>
              <a:rPr lang="sv-SE" sz="2000" dirty="0"/>
              <a:t> </a:t>
            </a:r>
            <a:r>
              <a:rPr lang="sv-SE" sz="2000" b="1" dirty="0"/>
              <a:t>Information om innehållet i SS-ISO 10667                                                                        </a:t>
            </a:r>
            <a:r>
              <a:rPr lang="sv-SE" sz="2000" dirty="0"/>
              <a:t>- Panel bestående av HR-experter från SIS/TK 562</a:t>
            </a:r>
          </a:p>
          <a:p>
            <a:r>
              <a:rPr lang="sv-SE" sz="2000" b="1" dirty="0"/>
              <a:t>09:20</a:t>
            </a:r>
            <a:r>
              <a:rPr lang="sv-SE" sz="2000" dirty="0"/>
              <a:t> </a:t>
            </a:r>
            <a:r>
              <a:rPr lang="sv-SE" sz="2000" b="1" dirty="0"/>
              <a:t>Frågestund och paneldiskussion                                  </a:t>
            </a:r>
          </a:p>
          <a:p>
            <a:r>
              <a:rPr lang="sv-SE" sz="2000" b="1" dirty="0"/>
              <a:t>09:30  Avslut                                  </a:t>
            </a:r>
          </a:p>
          <a:p>
            <a:endParaRPr lang="sv-SE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B62B9FB-8CD5-4F8B-8BEC-40426AB6DF80}"/>
              </a:ext>
            </a:extLst>
          </p:cNvPr>
          <p:cNvSpPr txBox="1">
            <a:spLocks/>
          </p:cNvSpPr>
          <p:nvPr/>
        </p:nvSpPr>
        <p:spPr>
          <a:xfrm>
            <a:off x="508765" y="309336"/>
            <a:ext cx="11151555" cy="1132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5072B-327B-43CF-98D3-A575D54E4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497" y="2438052"/>
            <a:ext cx="3008823" cy="37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06540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>
            <a:hlinkClick r:id="rId2"/>
            <a:extLst>
              <a:ext uri="{FF2B5EF4-FFF2-40B4-BE49-F238E27FC236}">
                <a16:creationId xmlns:a16="http://schemas.microsoft.com/office/drawing/2014/main" id="{30B2E25C-49BA-4767-B827-8DF354E7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93" y="771028"/>
            <a:ext cx="4788023" cy="946723"/>
          </a:xfrm>
          <a:prstGeom prst="rect">
            <a:avLst/>
          </a:prstGeom>
        </p:spPr>
      </p:pic>
      <p:pic>
        <p:nvPicPr>
          <p:cNvPr id="5" name="Bildobjekt 9">
            <a:hlinkClick r:id="rId4"/>
            <a:extLst>
              <a:ext uri="{FF2B5EF4-FFF2-40B4-BE49-F238E27FC236}">
                <a16:creationId xmlns:a16="http://schemas.microsoft.com/office/drawing/2014/main" id="{59D91380-B147-4E29-8003-6BB74F030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871" y="348811"/>
            <a:ext cx="2829636" cy="1600208"/>
          </a:xfrm>
          <a:prstGeom prst="rect">
            <a:avLst/>
          </a:prstGeom>
        </p:spPr>
      </p:pic>
      <p:sp>
        <p:nvSpPr>
          <p:cNvPr id="6" name="Rektangel 10">
            <a:extLst>
              <a:ext uri="{FF2B5EF4-FFF2-40B4-BE49-F238E27FC236}">
                <a16:creationId xmlns:a16="http://schemas.microsoft.com/office/drawing/2014/main" id="{C9CEE3A9-B4BA-418C-AA62-345BA317F39E}"/>
              </a:ext>
            </a:extLst>
          </p:cNvPr>
          <p:cNvSpPr/>
          <p:nvPr/>
        </p:nvSpPr>
        <p:spPr>
          <a:xfrm>
            <a:off x="1261407" y="2010656"/>
            <a:ext cx="37775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191E37"/>
                </a:solidFill>
                <a:latin typeface="LL Akkurat"/>
              </a:rPr>
              <a:t>Många företag saknar idag rutiner för att hantera alla de moment och frågeställningar som berör personalledning, team och organisationsutveckling. </a:t>
            </a:r>
          </a:p>
        </p:txBody>
      </p:sp>
      <p:sp>
        <p:nvSpPr>
          <p:cNvPr id="7" name="Rektangel 11">
            <a:extLst>
              <a:ext uri="{FF2B5EF4-FFF2-40B4-BE49-F238E27FC236}">
                <a16:creationId xmlns:a16="http://schemas.microsoft.com/office/drawing/2014/main" id="{8ADAB158-2EC7-40B0-A011-C466E7AF69C2}"/>
              </a:ext>
            </a:extLst>
          </p:cNvPr>
          <p:cNvSpPr/>
          <p:nvPr/>
        </p:nvSpPr>
        <p:spPr>
          <a:xfrm>
            <a:off x="6096000" y="2019363"/>
            <a:ext cx="453560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191E37"/>
                </a:solidFill>
                <a:latin typeface="LL Akkurat"/>
              </a:rPr>
              <a:t>Inom ISO och den tekniska kommittén för HRM, </a:t>
            </a:r>
            <a:r>
              <a:rPr lang="sv-SE" dirty="0">
                <a:solidFill>
                  <a:srgbClr val="417BAA"/>
                </a:solidFill>
                <a:latin typeface="LL Akkurat"/>
                <a:hlinkClick r:id="rId6"/>
              </a:rPr>
              <a:t>ISO/TC 260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, finns eller utvecklas* följande arbetsgrupper: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Learning and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Development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Compensation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Recruitment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Performance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Knowledge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Diversity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 and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inclusion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Employee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Engagement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Metrics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Allocation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 and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Timekeeping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600" b="0" i="0" dirty="0">
              <a:solidFill>
                <a:srgbClr val="191E37"/>
              </a:solidFill>
              <a:effectLst/>
              <a:latin typeface="LL Akkurat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3DFF4233-0EF2-4B10-9244-E699B28BAC35}"/>
              </a:ext>
            </a:extLst>
          </p:cNvPr>
          <p:cNvSpPr/>
          <p:nvPr/>
        </p:nvSpPr>
        <p:spPr>
          <a:xfrm>
            <a:off x="1261407" y="3549021"/>
            <a:ext cx="37775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191E37"/>
                </a:solidFill>
                <a:latin typeface="LL Akkurat"/>
              </a:rPr>
              <a:t>Ett strukturerat arbetssätt kring dessa frågor innebär effektivitetsvinster, bättre resultat och möjligheter att utveckla, rekrytera och behålla människor i organisationen. </a:t>
            </a:r>
          </a:p>
        </p:txBody>
      </p:sp>
      <p:sp>
        <p:nvSpPr>
          <p:cNvPr id="9" name="Rektangel 13">
            <a:extLst>
              <a:ext uri="{FF2B5EF4-FFF2-40B4-BE49-F238E27FC236}">
                <a16:creationId xmlns:a16="http://schemas.microsoft.com/office/drawing/2014/main" id="{F5A4ECA6-1D12-4D71-9F90-2A9C60BBC914}"/>
              </a:ext>
            </a:extLst>
          </p:cNvPr>
          <p:cNvSpPr/>
          <p:nvPr/>
        </p:nvSpPr>
        <p:spPr>
          <a:xfrm>
            <a:off x="1261407" y="5062639"/>
            <a:ext cx="3772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191E37"/>
                </a:solidFill>
                <a:latin typeface="LL Akkurat"/>
              </a:rPr>
              <a:t>Den internationella standardiserings-organisationen ISO och SIS arbetar därför med standarder inom HRM.</a:t>
            </a:r>
          </a:p>
        </p:txBody>
      </p:sp>
      <p:sp>
        <p:nvSpPr>
          <p:cNvPr id="10" name="textruta 14">
            <a:extLst>
              <a:ext uri="{FF2B5EF4-FFF2-40B4-BE49-F238E27FC236}">
                <a16:creationId xmlns:a16="http://schemas.microsoft.com/office/drawing/2014/main" id="{9AC190C3-B685-4334-9C3B-120208EEE1DF}"/>
              </a:ext>
            </a:extLst>
          </p:cNvPr>
          <p:cNvSpPr txBox="1"/>
          <p:nvPr/>
        </p:nvSpPr>
        <p:spPr>
          <a:xfrm>
            <a:off x="6497444" y="5668517"/>
            <a:ext cx="3014546" cy="646331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sv-SE" dirty="0">
                <a:hlinkClick r:id="rId7"/>
              </a:rPr>
              <a:t>Ordförande Sverige SIS/TK 562: Mattias Magnell, Skanska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208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D3A77E-171D-42CE-89B7-68CEC3D1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75" y="874686"/>
            <a:ext cx="11092391" cy="736600"/>
          </a:xfrm>
        </p:spPr>
        <p:txBody>
          <a:bodyPr/>
          <a:lstStyle/>
          <a:p>
            <a:pPr algn="ctr"/>
            <a:r>
              <a:rPr lang="en-US" sz="4000" b="0" dirty="0">
                <a:solidFill>
                  <a:schemeClr val="tx1"/>
                </a:solidFill>
              </a:rPr>
              <a:t>Stort tack för ert deltagande!</a:t>
            </a:r>
            <a:br>
              <a:rPr lang="en-US" b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285E41D-2770-4EA2-8B1D-71B9516ACB14}"/>
              </a:ext>
            </a:extLst>
          </p:cNvPr>
          <p:cNvSpPr txBox="1">
            <a:spLocks/>
          </p:cNvSpPr>
          <p:nvPr/>
        </p:nvSpPr>
        <p:spPr bwMode="gray">
          <a:xfrm>
            <a:off x="541675" y="1401736"/>
            <a:ext cx="11183600" cy="50043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b="1" i="0" kern="1200" cap="none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Gill Sans" panose="020B0502020104020203" pitchFamily="34" charset="-79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800"/>
              </a:spcAft>
              <a:buSzPct val="60000"/>
            </a:pPr>
            <a:endParaRPr lang="en-US" sz="180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  <a:p>
            <a:pPr>
              <a:spcAft>
                <a:spcPts val="800"/>
              </a:spcAft>
              <a:buSzPct val="60000"/>
            </a:pPr>
            <a:r>
              <a:rPr lang="en-US" sz="1800" i="0" kern="1200" dirty="0">
                <a:solidFill>
                  <a:schemeClr val="tx1"/>
                </a:solidFill>
                <a:latin typeface="+mj-lt"/>
                <a:ea typeface="ＭＳ Ｐゴシック" charset="0"/>
                <a:cs typeface="Gill Sans" panose="020B0502020104020203" pitchFamily="34" charset="-79"/>
              </a:rPr>
              <a:t>Underlag från seminariet kommer att läggas på vår hemsida</a:t>
            </a:r>
          </a:p>
          <a:p>
            <a:pPr>
              <a:spcAft>
                <a:spcPts val="800"/>
              </a:spcAft>
              <a:buSzPct val="60000"/>
            </a:pPr>
            <a:r>
              <a:rPr lang="en-US" sz="1800" i="0" kern="1200" dirty="0">
                <a:solidFill>
                  <a:schemeClr val="tx1"/>
                </a:solidFill>
                <a:latin typeface="+mj-lt"/>
                <a:ea typeface="ＭＳ Ｐゴシック" charset="0"/>
                <a:cs typeface="Gill Sans" panose="020B0502020104020203" pitchFamily="34" charset="-79"/>
                <a:hlinkClick r:id="rId3"/>
              </a:rPr>
              <a:t>www.sis.se/tk562</a:t>
            </a:r>
            <a:endParaRPr lang="en-US" sz="180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  <a:p>
            <a:pPr>
              <a:spcAft>
                <a:spcPts val="800"/>
              </a:spcAft>
              <a:buSzPct val="60000"/>
            </a:pPr>
            <a:endParaRPr lang="en-US" sz="180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  <a:p>
            <a:pPr>
              <a:spcAft>
                <a:spcPts val="800"/>
              </a:spcAft>
              <a:buSzPct val="60000"/>
            </a:pPr>
            <a:r>
              <a:rPr lang="en-US" sz="1800" i="0" kern="1200" dirty="0">
                <a:solidFill>
                  <a:schemeClr val="tx1"/>
                </a:solidFill>
                <a:latin typeface="+mj-lt"/>
                <a:ea typeface="ＭＳ Ｐゴシック" charset="0"/>
                <a:cs typeface="Gill Sans" panose="020B0502020104020203" pitchFamily="34" charset="-79"/>
              </a:rPr>
              <a:t>Vi ber att få återkomma via mail med övrig information.</a:t>
            </a:r>
          </a:p>
          <a:p>
            <a:pPr>
              <a:spcAft>
                <a:spcPts val="800"/>
              </a:spcAft>
              <a:buSzPct val="60000"/>
            </a:pPr>
            <a:endParaRPr lang="en-US" sz="180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  <a:p>
            <a:pPr>
              <a:spcAft>
                <a:spcPts val="800"/>
              </a:spcAft>
              <a:buSzPct val="60000"/>
            </a:pPr>
            <a:endParaRPr lang="en-US" sz="180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  <a:p>
            <a:pPr>
              <a:spcAft>
                <a:spcPts val="800"/>
              </a:spcAft>
              <a:buSzPct val="60000"/>
            </a:pPr>
            <a:r>
              <a:rPr lang="en-US" sz="1800" i="0" kern="1200" dirty="0">
                <a:solidFill>
                  <a:schemeClr val="tx1"/>
                </a:solidFill>
                <a:latin typeface="+mj-lt"/>
                <a:ea typeface="ＭＳ Ｐゴシック" charset="0"/>
                <a:cs typeface="Gill Sans" panose="020B0502020104020203" pitchFamily="34" charset="-79"/>
              </a:rPr>
              <a:t>Välkomna att höra av er! </a:t>
            </a:r>
          </a:p>
          <a:p>
            <a:pPr>
              <a:spcAft>
                <a:spcPts val="800"/>
              </a:spcAft>
              <a:buSzPct val="60000"/>
            </a:pPr>
            <a:endParaRPr lang="en-US" sz="180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  <a:p>
            <a:pPr>
              <a:spcAft>
                <a:spcPts val="800"/>
              </a:spcAft>
              <a:buSzPct val="60000"/>
            </a:pPr>
            <a:r>
              <a:rPr lang="en-US" sz="1800" i="0" kern="1200" dirty="0">
                <a:solidFill>
                  <a:schemeClr val="tx1"/>
                </a:solidFill>
                <a:latin typeface="+mj-lt"/>
                <a:ea typeface="ＭＳ Ｐゴシック" charset="0"/>
                <a:cs typeface="Gill Sans" panose="020B0502020104020203" pitchFamily="34" charset="-79"/>
              </a:rPr>
              <a:t>christa.ahlenblom@sis.se</a:t>
            </a:r>
          </a:p>
          <a:p>
            <a:pPr>
              <a:spcAft>
                <a:spcPts val="800"/>
              </a:spcAft>
              <a:buSzPct val="60000"/>
            </a:pPr>
            <a:endParaRPr lang="en-US" sz="1800" b="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  <a:p>
            <a:pPr>
              <a:spcAft>
                <a:spcPts val="800"/>
              </a:spcAft>
              <a:buSzPct val="60000"/>
            </a:pPr>
            <a:endParaRPr lang="en-US" sz="1800" b="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  <a:p>
            <a:pPr>
              <a:spcAft>
                <a:spcPts val="800"/>
              </a:spcAft>
              <a:buSzPct val="60000"/>
            </a:pPr>
            <a:endParaRPr lang="en-US" sz="1800" b="0" i="0" kern="1200" dirty="0">
              <a:solidFill>
                <a:schemeClr val="tx1"/>
              </a:solidFill>
              <a:latin typeface="+mj-lt"/>
              <a:ea typeface="ＭＳ Ｐゴシック" charset="0"/>
              <a:cs typeface="Gill Sans" panose="020B0502020104020203" pitchFamily="34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784E3-19BA-4DE6-9DBA-38F4423246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031" y="5184413"/>
            <a:ext cx="5878035" cy="1381339"/>
          </a:xfrm>
          <a:prstGeom prst="rect">
            <a:avLst/>
          </a:prstGeom>
          <a:noFill/>
        </p:spPr>
      </p:pic>
      <p:pic>
        <p:nvPicPr>
          <p:cNvPr id="3" name="Picture 2" descr="A building covered in snow&#10;&#10;Description automatically generated">
            <a:extLst>
              <a:ext uri="{FF2B5EF4-FFF2-40B4-BE49-F238E27FC236}">
                <a16:creationId xmlns:a16="http://schemas.microsoft.com/office/drawing/2014/main" id="{1A108855-41CC-4E0B-9226-9836C9472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17" y="1401736"/>
            <a:ext cx="2709058" cy="366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716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437571" y="810966"/>
            <a:ext cx="5199864" cy="668336"/>
          </a:xfrm>
          <a:prstGeom prst="rect">
            <a:avLst/>
          </a:prstGeom>
        </p:spPr>
        <p:txBody>
          <a:bodyPr/>
          <a:lstStyle/>
          <a:p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Svenska institutet för standarder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7A4EC89-5A9E-4745-B96A-15876BA66EA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latshållare för innehåll 1">
            <a:extLst>
              <a:ext uri="{FF2B5EF4-FFF2-40B4-BE49-F238E27FC236}">
                <a16:creationId xmlns:a16="http://schemas.microsoft.com/office/drawing/2014/main" id="{3F37EF0E-2FA0-419B-A78B-9BB51D315F13}"/>
              </a:ext>
            </a:extLst>
          </p:cNvPr>
          <p:cNvSpPr txBox="1">
            <a:spLocks/>
          </p:cNvSpPr>
          <p:nvPr/>
        </p:nvSpPr>
        <p:spPr bwMode="gray">
          <a:xfrm>
            <a:off x="6437571" y="1623914"/>
            <a:ext cx="4982594" cy="45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800"/>
              </a:spcAft>
              <a:buSzPct val="60000"/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Gill Sans" panose="020B0502020104020203" pitchFamily="34" charset="-79"/>
              </a:defRPr>
            </a:lvl1pPr>
            <a:lvl2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tabLst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70000"/>
              <a:buFont typeface="Wingdings" panose="05000000000000000000" pitchFamily="2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70000"/>
              <a:buFont typeface="Futura Com Book" panose="020B0602020204020303" pitchFamily="34" charset="-79"/>
              <a:buNone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1" fontAlgn="base" hangingPunct="1">
              <a:spcBef>
                <a:spcPct val="0"/>
              </a:spcBef>
              <a:spcAft>
                <a:spcPts val="800"/>
              </a:spcAft>
              <a:buClrTx/>
              <a:buSzPct val="70000"/>
              <a:buFont typeface="Futura Com Book" panose="020B0602020204020303" pitchFamily="34" charset="-79"/>
              <a:buNone/>
              <a:defRPr sz="1800" b="0" i="0" kern="120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defRPr>
            </a:lvl5pPr>
            <a:lvl6pPr marL="7199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Font typeface="Futura Com Book" panose="02000504030000020003" pitchFamily="2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9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Font typeface="Futura Com Book" panose="02000504030000020003" pitchFamily="2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9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Font typeface="Futura Com Book" panose="02000504030000020003" pitchFamily="2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982" indent="-239994" algn="l" defTabSz="1219170" rtl="0" eaLnBrk="1" latinLnBrk="0" hangingPunct="1">
              <a:spcBef>
                <a:spcPts val="0"/>
              </a:spcBef>
              <a:spcAft>
                <a:spcPts val="800"/>
              </a:spcAft>
              <a:buFont typeface="Futura Com Book" panose="02000504030000020003" pitchFamily="2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Ideell organisation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1.161 medlemmar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Över 4.500 svenska experter från </a:t>
            </a:r>
            <a:br>
              <a:rPr lang="sv-SE" dirty="0"/>
            </a:br>
            <a:r>
              <a:rPr lang="sv-SE" dirty="0"/>
              <a:t>ca 1.600 företag deltar i det </a:t>
            </a:r>
            <a:br>
              <a:rPr lang="sv-SE" dirty="0"/>
            </a:br>
            <a:r>
              <a:rPr lang="sv-SE" dirty="0"/>
              <a:t>internationella standardiseringsarbetet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80% av våra intäkter kommer från näringslivet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Medlemmar i CEN och ISO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Samarbete i 165 länder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Världshandelsorganisationen WTO:s </a:t>
            </a:r>
            <a:br>
              <a:rPr lang="sv-SE" dirty="0"/>
            </a:br>
            <a:r>
              <a:rPr lang="sv-SE" dirty="0"/>
              <a:t>regler styr vår verksamhet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Internationell standardisering har pågått i snart 100 år</a:t>
            </a:r>
          </a:p>
        </p:txBody>
      </p:sp>
    </p:spTree>
    <p:extLst>
      <p:ext uri="{BB962C8B-B14F-4D97-AF65-F5344CB8AC3E}">
        <p14:creationId xmlns:p14="http://schemas.microsoft.com/office/powerpoint/2010/main" val="31371825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570C-0CC2-427F-872C-59614822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SIS huvuduppgifter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002FCE63-C6DE-4886-97FD-223BC8F29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b="1" dirty="0"/>
              <a:t>Stimulera svenskt inflytande</a:t>
            </a:r>
            <a:r>
              <a:rPr lang="sv-SE" dirty="0"/>
              <a:t> i det internationella standardiserings-</a:t>
            </a:r>
            <a:br>
              <a:rPr lang="sv-SE" dirty="0"/>
            </a:br>
            <a:r>
              <a:rPr lang="sv-SE" dirty="0"/>
              <a:t>arbetet för att ge stärkt konkurrenskraft och stimulera handel.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v-SE" b="1" dirty="0"/>
              <a:t>Skapa samhällsnytta, konkurrenskraft och effektivitet</a:t>
            </a:r>
            <a:r>
              <a:rPr lang="sv-SE" dirty="0"/>
              <a:t> genom att öka användandet av standarder eller best </a:t>
            </a:r>
            <a:r>
              <a:rPr lang="sv-SE" dirty="0" err="1"/>
              <a:t>practice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95DC2F1-A458-44E4-865F-BC6071BCE17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075420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1BECEE08-8B4D-4EE5-8A1E-0A843BCC94CD}"/>
              </a:ext>
            </a:extLst>
          </p:cNvPr>
          <p:cNvGrpSpPr/>
          <p:nvPr/>
        </p:nvGrpSpPr>
        <p:grpSpPr>
          <a:xfrm>
            <a:off x="1461035" y="1237813"/>
            <a:ext cx="9269930" cy="4382373"/>
            <a:chOff x="3117395" y="2029422"/>
            <a:chExt cx="8002116" cy="3783012"/>
          </a:xfrm>
        </p:grpSpPr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DE1F8DA6-D71F-4253-A8B8-AECA4ABDC780}"/>
                </a:ext>
              </a:extLst>
            </p:cNvPr>
            <p:cNvGrpSpPr/>
            <p:nvPr/>
          </p:nvGrpSpPr>
          <p:grpSpPr>
            <a:xfrm>
              <a:off x="3117395" y="2029422"/>
              <a:ext cx="8002116" cy="3783012"/>
              <a:chOff x="3117395" y="2029422"/>
              <a:chExt cx="8002116" cy="3783012"/>
            </a:xfrm>
          </p:grpSpPr>
          <p:sp>
            <p:nvSpPr>
              <p:cNvPr id="116739" name="Freeform 10"/>
              <p:cNvSpPr>
                <a:spLocks/>
              </p:cNvSpPr>
              <p:nvPr/>
            </p:nvSpPr>
            <p:spPr bwMode="auto">
              <a:xfrm>
                <a:off x="3117395" y="3361334"/>
                <a:ext cx="3695700" cy="1981200"/>
              </a:xfrm>
              <a:custGeom>
                <a:avLst/>
                <a:gdLst>
                  <a:gd name="T0" fmla="*/ 2147483647 w 2880"/>
                  <a:gd name="T1" fmla="*/ 2147483647 h 1348"/>
                  <a:gd name="T2" fmla="*/ 2147483647 w 2880"/>
                  <a:gd name="T3" fmla="*/ 2147483647 h 1348"/>
                  <a:gd name="T4" fmla="*/ 2147483647 w 2880"/>
                  <a:gd name="T5" fmla="*/ 0 h 1348"/>
                  <a:gd name="T6" fmla="*/ 0 w 2880"/>
                  <a:gd name="T7" fmla="*/ 2147483647 h 1348"/>
                  <a:gd name="T8" fmla="*/ 2147483647 w 2880"/>
                  <a:gd name="T9" fmla="*/ 2147483647 h 1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0"/>
                  <a:gd name="T16" fmla="*/ 0 h 1348"/>
                  <a:gd name="T17" fmla="*/ 2880 w 2880"/>
                  <a:gd name="T18" fmla="*/ 1348 h 1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0" h="1348">
                    <a:moveTo>
                      <a:pt x="1445" y="1348"/>
                    </a:moveTo>
                    <a:lnTo>
                      <a:pt x="2880" y="9"/>
                    </a:lnTo>
                    <a:lnTo>
                      <a:pt x="2875" y="0"/>
                    </a:lnTo>
                    <a:lnTo>
                      <a:pt x="0" y="1343"/>
                    </a:lnTo>
                    <a:lnTo>
                      <a:pt x="1445" y="1348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" name="Rektangel med rundade hörn 2"/>
              <p:cNvSpPr/>
              <p:nvPr/>
            </p:nvSpPr>
            <p:spPr>
              <a:xfrm>
                <a:off x="3117395" y="5317134"/>
                <a:ext cx="1955800" cy="4953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3587341" y="5380226"/>
                <a:ext cx="1082638" cy="347271"/>
              </a:xfrm>
              <a:prstGeom prst="rect">
                <a:avLst/>
              </a:prstGeom>
              <a:noFill/>
              <a:ln w="38100" cmpd="sng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Öppenhet</a:t>
                </a:r>
              </a:p>
            </p:txBody>
          </p:sp>
          <p:sp>
            <p:nvSpPr>
              <p:cNvPr id="116741" name="Freeform 17"/>
              <p:cNvSpPr>
                <a:spLocks/>
              </p:cNvSpPr>
              <p:nvPr/>
            </p:nvSpPr>
            <p:spPr bwMode="auto">
              <a:xfrm>
                <a:off x="5162095" y="3221634"/>
                <a:ext cx="1866900" cy="2098710"/>
              </a:xfrm>
              <a:custGeom>
                <a:avLst/>
                <a:gdLst>
                  <a:gd name="T0" fmla="*/ 2147483647 w 1460"/>
                  <a:gd name="T1" fmla="*/ 2147483647 h 1348"/>
                  <a:gd name="T2" fmla="*/ 0 w 1460"/>
                  <a:gd name="T3" fmla="*/ 2147483647 h 1348"/>
                  <a:gd name="T4" fmla="*/ 2147483647 w 1460"/>
                  <a:gd name="T5" fmla="*/ 0 h 1348"/>
                  <a:gd name="T6" fmla="*/ 2147483647 w 1460"/>
                  <a:gd name="T7" fmla="*/ 2147483647 h 1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0"/>
                  <a:gd name="T13" fmla="*/ 0 h 1348"/>
                  <a:gd name="T14" fmla="*/ 1460 w 1460"/>
                  <a:gd name="T15" fmla="*/ 1348 h 1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0" h="1348">
                    <a:moveTo>
                      <a:pt x="1455" y="1333"/>
                    </a:moveTo>
                    <a:lnTo>
                      <a:pt x="0" y="1348"/>
                    </a:lnTo>
                    <a:lnTo>
                      <a:pt x="1460" y="0"/>
                    </a:lnTo>
                    <a:lnTo>
                      <a:pt x="1455" y="133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Rektangel med rundade hörn 15"/>
              <p:cNvSpPr/>
              <p:nvPr/>
            </p:nvSpPr>
            <p:spPr>
              <a:xfrm>
                <a:off x="5118563" y="5317134"/>
                <a:ext cx="1955800" cy="4953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81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5549753" y="5380226"/>
                <a:ext cx="1132455" cy="347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Konsensus</a:t>
                </a:r>
              </a:p>
            </p:txBody>
          </p:sp>
          <p:sp>
            <p:nvSpPr>
              <p:cNvPr id="116742" name="Freeform 18"/>
              <p:cNvSpPr>
                <a:spLocks/>
              </p:cNvSpPr>
              <p:nvPr/>
            </p:nvSpPr>
            <p:spPr bwMode="auto">
              <a:xfrm flipH="1">
                <a:off x="7160185" y="3221634"/>
                <a:ext cx="1906117" cy="2120900"/>
              </a:xfrm>
              <a:custGeom>
                <a:avLst/>
                <a:gdLst>
                  <a:gd name="T0" fmla="*/ 2147483647 w 1460"/>
                  <a:gd name="T1" fmla="*/ 2147483647 h 1348"/>
                  <a:gd name="T2" fmla="*/ 0 w 1460"/>
                  <a:gd name="T3" fmla="*/ 2147483647 h 1348"/>
                  <a:gd name="T4" fmla="*/ 2147483647 w 1460"/>
                  <a:gd name="T5" fmla="*/ 0 h 1348"/>
                  <a:gd name="T6" fmla="*/ 2147483647 w 1460"/>
                  <a:gd name="T7" fmla="*/ 2147483647 h 13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0"/>
                  <a:gd name="T13" fmla="*/ 0 h 1348"/>
                  <a:gd name="T14" fmla="*/ 1460 w 1460"/>
                  <a:gd name="T15" fmla="*/ 1348 h 13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0" h="1348">
                    <a:moveTo>
                      <a:pt x="1455" y="1333"/>
                    </a:moveTo>
                    <a:lnTo>
                      <a:pt x="0" y="1348"/>
                    </a:lnTo>
                    <a:lnTo>
                      <a:pt x="1460" y="0"/>
                    </a:lnTo>
                    <a:lnTo>
                      <a:pt x="1455" y="133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" name="Rektangel med rundade hörn 16"/>
              <p:cNvSpPr/>
              <p:nvPr/>
            </p:nvSpPr>
            <p:spPr>
              <a:xfrm>
                <a:off x="7122087" y="5317134"/>
                <a:ext cx="1955800" cy="4953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381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7511072" y="5380226"/>
                <a:ext cx="1124152" cy="347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Frivillighet</a:t>
                </a:r>
              </a:p>
            </p:txBody>
          </p:sp>
          <p:sp>
            <p:nvSpPr>
              <p:cNvPr id="116740" name="Freeform 16"/>
              <p:cNvSpPr>
                <a:spLocks/>
              </p:cNvSpPr>
              <p:nvPr/>
            </p:nvSpPr>
            <p:spPr bwMode="auto">
              <a:xfrm flipH="1">
                <a:off x="7371895" y="3310534"/>
                <a:ext cx="3669235" cy="1983779"/>
              </a:xfrm>
              <a:custGeom>
                <a:avLst/>
                <a:gdLst>
                  <a:gd name="T0" fmla="*/ 2147483647 w 2880"/>
                  <a:gd name="T1" fmla="*/ 2147483647 h 1348"/>
                  <a:gd name="T2" fmla="*/ 2147483647 w 2880"/>
                  <a:gd name="T3" fmla="*/ 2147483647 h 1348"/>
                  <a:gd name="T4" fmla="*/ 2147483647 w 2880"/>
                  <a:gd name="T5" fmla="*/ 0 h 1348"/>
                  <a:gd name="T6" fmla="*/ 0 w 2880"/>
                  <a:gd name="T7" fmla="*/ 2147483647 h 1348"/>
                  <a:gd name="T8" fmla="*/ 2147483647 w 2880"/>
                  <a:gd name="T9" fmla="*/ 2147483647 h 1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0"/>
                  <a:gd name="T16" fmla="*/ 0 h 1348"/>
                  <a:gd name="T17" fmla="*/ 2880 w 2880"/>
                  <a:gd name="T18" fmla="*/ 1348 h 1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0" h="1348">
                    <a:moveTo>
                      <a:pt x="1445" y="1348"/>
                    </a:moveTo>
                    <a:lnTo>
                      <a:pt x="2880" y="9"/>
                    </a:lnTo>
                    <a:lnTo>
                      <a:pt x="2875" y="0"/>
                    </a:lnTo>
                    <a:lnTo>
                      <a:pt x="0" y="1343"/>
                    </a:lnTo>
                    <a:lnTo>
                      <a:pt x="1445" y="1348"/>
                    </a:lnTo>
                    <a:close/>
                  </a:path>
                </a:pathLst>
              </a:custGeom>
              <a:ln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Rektangel med rundade hörn 17"/>
              <p:cNvSpPr/>
              <p:nvPr/>
            </p:nvSpPr>
            <p:spPr>
              <a:xfrm>
                <a:off x="9136836" y="5319648"/>
                <a:ext cx="1982675" cy="492786"/>
              </a:xfrm>
              <a:prstGeom prst="roundRect">
                <a:avLst/>
              </a:prstGeom>
              <a:ln/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9347071" y="5380226"/>
                <a:ext cx="1511606" cy="3472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Intressentstyrt</a:t>
                </a:r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5919553" y="2029422"/>
                <a:ext cx="2371284" cy="23712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6003511" y="2945409"/>
              <a:ext cx="2182734" cy="4535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Standardisering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Principer</a:t>
            </a:r>
            <a:endParaRPr lang="sv-SE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8C59C-1A12-469C-A901-06B3E8A981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315" y="2176254"/>
            <a:ext cx="8531369" cy="1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6542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B89417-E464-4A24-8592-E567D6ABB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55538" y="3897406"/>
            <a:ext cx="10709999" cy="1655762"/>
          </a:xfrm>
        </p:spPr>
        <p:txBody>
          <a:bodyPr/>
          <a:lstStyle/>
          <a:p>
            <a:r>
              <a:rPr lang="sv-SE" dirty="0"/>
              <a:t>Mattias Magnell, Ordförande SIS/TK 562 </a:t>
            </a:r>
          </a:p>
          <a:p>
            <a:r>
              <a:rPr lang="sv-SE" dirty="0"/>
              <a:t>Ledarutveckling, Skanska</a:t>
            </a:r>
          </a:p>
          <a:p>
            <a:pPr>
              <a:spcBef>
                <a:spcPts val="0"/>
              </a:spcBef>
            </a:pPr>
            <a:r>
              <a:rPr lang="sv-SE" dirty="0"/>
              <a:t>T: 072-7220483</a:t>
            </a:r>
          </a:p>
          <a:p>
            <a:pPr>
              <a:spcBef>
                <a:spcPts val="0"/>
              </a:spcBef>
            </a:pPr>
            <a:r>
              <a:rPr lang="sv-SE" dirty="0"/>
              <a:t>E: </a:t>
            </a:r>
            <a:r>
              <a:rPr lang="sv-SE" dirty="0">
                <a:hlinkClick r:id="rId2"/>
              </a:rPr>
              <a:t>mattias.magnell@skanska.se</a:t>
            </a: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3ADBE022-2086-477E-B4FC-75BC63BA1E90}"/>
              </a:ext>
            </a:extLst>
          </p:cNvPr>
          <p:cNvSpPr txBox="1">
            <a:spLocks/>
          </p:cNvSpPr>
          <p:nvPr/>
        </p:nvSpPr>
        <p:spPr bwMode="gray">
          <a:xfrm>
            <a:off x="1076400" y="2693988"/>
            <a:ext cx="7717536" cy="9909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5400" b="1" i="0" kern="1200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Gill Sans" panose="020B0502020104020203" pitchFamily="34" charset="-79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ED1847"/>
                </a:solidFill>
                <a:latin typeface="Futura Com Bold Condense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4800" dirty="0"/>
              <a:t>SIS TK-562 HRM</a:t>
            </a:r>
            <a:br>
              <a:rPr lang="sv-SE" dirty="0"/>
            </a:br>
            <a:r>
              <a:rPr lang="sv-SE" sz="2400" dirty="0"/>
              <a:t>Frukost-</a:t>
            </a:r>
            <a:r>
              <a:rPr lang="sv-SE" sz="2400" dirty="0" err="1"/>
              <a:t>webinarie</a:t>
            </a:r>
            <a:r>
              <a:rPr lang="sv-SE" sz="2400" dirty="0"/>
              <a:t> 1 okt 2020</a:t>
            </a:r>
            <a:endParaRPr lang="sv-SE" sz="1600" dirty="0"/>
          </a:p>
        </p:txBody>
      </p:sp>
      <p:pic>
        <p:nvPicPr>
          <p:cNvPr id="5" name="Bildobjekt 8" descr="En bild som visar byggnad, utomhus, trottoar, personer&#10;&#10;Automatiskt genererad beskrivning">
            <a:extLst>
              <a:ext uri="{FF2B5EF4-FFF2-40B4-BE49-F238E27FC236}">
                <a16:creationId xmlns:a16="http://schemas.microsoft.com/office/drawing/2014/main" id="{080749C5-0B4A-46DD-9EE8-64DED1CF1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4" y="2115403"/>
            <a:ext cx="2719256" cy="37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315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>
            <a:hlinkClick r:id="rId2"/>
            <a:extLst>
              <a:ext uri="{FF2B5EF4-FFF2-40B4-BE49-F238E27FC236}">
                <a16:creationId xmlns:a16="http://schemas.microsoft.com/office/drawing/2014/main" id="{30B2E25C-49BA-4767-B827-8DF354E7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93" y="658894"/>
            <a:ext cx="5355138" cy="1058857"/>
          </a:xfrm>
          <a:prstGeom prst="rect">
            <a:avLst/>
          </a:prstGeom>
        </p:spPr>
      </p:pic>
      <p:pic>
        <p:nvPicPr>
          <p:cNvPr id="5" name="Bildobjekt 9">
            <a:hlinkClick r:id="rId4"/>
            <a:extLst>
              <a:ext uri="{FF2B5EF4-FFF2-40B4-BE49-F238E27FC236}">
                <a16:creationId xmlns:a16="http://schemas.microsoft.com/office/drawing/2014/main" id="{59D91380-B147-4E29-8003-6BB74F030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871" y="348811"/>
            <a:ext cx="2829636" cy="1600208"/>
          </a:xfrm>
          <a:prstGeom prst="rect">
            <a:avLst/>
          </a:prstGeom>
        </p:spPr>
      </p:pic>
      <p:sp>
        <p:nvSpPr>
          <p:cNvPr id="6" name="Rektangel 10">
            <a:extLst>
              <a:ext uri="{FF2B5EF4-FFF2-40B4-BE49-F238E27FC236}">
                <a16:creationId xmlns:a16="http://schemas.microsoft.com/office/drawing/2014/main" id="{C9CEE3A9-B4BA-418C-AA62-345BA317F39E}"/>
              </a:ext>
            </a:extLst>
          </p:cNvPr>
          <p:cNvSpPr/>
          <p:nvPr/>
        </p:nvSpPr>
        <p:spPr>
          <a:xfrm>
            <a:off x="1010493" y="2010634"/>
            <a:ext cx="37775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191E37"/>
                </a:solidFill>
                <a:latin typeface="LL Akkurat"/>
              </a:rPr>
              <a:t>Många företag saknar idag rutiner för att hantera alla de moment och frågeställningar som berör personalledning, team och organisationsutveckling. </a:t>
            </a:r>
          </a:p>
        </p:txBody>
      </p:sp>
      <p:sp>
        <p:nvSpPr>
          <p:cNvPr id="7" name="Rektangel 11">
            <a:extLst>
              <a:ext uri="{FF2B5EF4-FFF2-40B4-BE49-F238E27FC236}">
                <a16:creationId xmlns:a16="http://schemas.microsoft.com/office/drawing/2014/main" id="{8ADAB158-2EC7-40B0-A011-C466E7AF69C2}"/>
              </a:ext>
            </a:extLst>
          </p:cNvPr>
          <p:cNvSpPr/>
          <p:nvPr/>
        </p:nvSpPr>
        <p:spPr>
          <a:xfrm>
            <a:off x="6096000" y="2019363"/>
            <a:ext cx="453560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191E37"/>
                </a:solidFill>
                <a:latin typeface="LL Akkurat"/>
              </a:rPr>
              <a:t>Inom ISO och den tekniska kommittén för HRM, </a:t>
            </a:r>
            <a:r>
              <a:rPr lang="sv-SE" dirty="0">
                <a:solidFill>
                  <a:srgbClr val="417BAA"/>
                </a:solidFill>
                <a:latin typeface="LL Akkurat"/>
                <a:hlinkClick r:id="rId6"/>
              </a:rPr>
              <a:t>ISO/TC 260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, finns eller utvecklas* följande arbetsgrupper: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Learning and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Development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Compensation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Recruitment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Performance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Knowledge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Diversity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 and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inclusion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Employee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Engagement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Metrics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1E37"/>
                </a:solidFill>
                <a:latin typeface="LL Akkurat"/>
              </a:rPr>
              <a:t>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Allocation</a:t>
            </a:r>
            <a:r>
              <a:rPr lang="sv-SE" dirty="0">
                <a:solidFill>
                  <a:srgbClr val="191E37"/>
                </a:solidFill>
                <a:latin typeface="LL Akkurat"/>
              </a:rPr>
              <a:t> and </a:t>
            </a:r>
            <a:r>
              <a:rPr lang="sv-SE" dirty="0" err="1">
                <a:solidFill>
                  <a:srgbClr val="191E37"/>
                </a:solidFill>
                <a:latin typeface="LL Akkurat"/>
              </a:rPr>
              <a:t>Timekeeping</a:t>
            </a:r>
            <a:endParaRPr lang="sv-SE" dirty="0">
              <a:solidFill>
                <a:srgbClr val="191E37"/>
              </a:solidFill>
              <a:latin typeface="LL Akkurat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600" b="0" i="0" dirty="0">
              <a:solidFill>
                <a:srgbClr val="191E37"/>
              </a:solidFill>
              <a:effectLst/>
              <a:latin typeface="LL Akkurat"/>
            </a:endParaRPr>
          </a:p>
        </p:txBody>
      </p:sp>
      <p:sp>
        <p:nvSpPr>
          <p:cNvPr id="8" name="Rektangel 12">
            <a:extLst>
              <a:ext uri="{FF2B5EF4-FFF2-40B4-BE49-F238E27FC236}">
                <a16:creationId xmlns:a16="http://schemas.microsoft.com/office/drawing/2014/main" id="{3DFF4233-0EF2-4B10-9244-E699B28BAC35}"/>
              </a:ext>
            </a:extLst>
          </p:cNvPr>
          <p:cNvSpPr/>
          <p:nvPr/>
        </p:nvSpPr>
        <p:spPr>
          <a:xfrm>
            <a:off x="1010493" y="3536636"/>
            <a:ext cx="37775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191E37"/>
                </a:solidFill>
                <a:latin typeface="LL Akkurat"/>
              </a:rPr>
              <a:t>Ett strukturerat arbetssätt kring dessa frågor innebär effektivitetsvinster, bättre resultat och möjligheter att utveckla, rekrytera och behålla människor i organisationen. </a:t>
            </a:r>
          </a:p>
        </p:txBody>
      </p:sp>
      <p:sp>
        <p:nvSpPr>
          <p:cNvPr id="9" name="Rektangel 13">
            <a:extLst>
              <a:ext uri="{FF2B5EF4-FFF2-40B4-BE49-F238E27FC236}">
                <a16:creationId xmlns:a16="http://schemas.microsoft.com/office/drawing/2014/main" id="{F5A4ECA6-1D12-4D71-9F90-2A9C60BBC914}"/>
              </a:ext>
            </a:extLst>
          </p:cNvPr>
          <p:cNvSpPr/>
          <p:nvPr/>
        </p:nvSpPr>
        <p:spPr>
          <a:xfrm>
            <a:off x="1015043" y="5062638"/>
            <a:ext cx="3772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191E37"/>
                </a:solidFill>
                <a:latin typeface="LL Akkurat"/>
              </a:rPr>
              <a:t>Den internationella standardiserings-organisationen ISO och SIS arbetar därför med standarder inom HRM.</a:t>
            </a:r>
          </a:p>
        </p:txBody>
      </p:sp>
      <p:sp>
        <p:nvSpPr>
          <p:cNvPr id="10" name="textruta 14">
            <a:extLst>
              <a:ext uri="{FF2B5EF4-FFF2-40B4-BE49-F238E27FC236}">
                <a16:creationId xmlns:a16="http://schemas.microsoft.com/office/drawing/2014/main" id="{9AC190C3-B685-4334-9C3B-120208EEE1DF}"/>
              </a:ext>
            </a:extLst>
          </p:cNvPr>
          <p:cNvSpPr txBox="1"/>
          <p:nvPr/>
        </p:nvSpPr>
        <p:spPr>
          <a:xfrm>
            <a:off x="6133156" y="5543962"/>
            <a:ext cx="3014546" cy="646331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sv-SE" dirty="0">
                <a:hlinkClick r:id="rId7"/>
              </a:rPr>
              <a:t>Ordförande Sverige SIS/TK 562: Mattias Magnell, Skanska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7082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IS - Röd">
  <a:themeElements>
    <a:clrScheme name="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987"/>
      </a:accent1>
      <a:accent2>
        <a:srgbClr val="F42534"/>
      </a:accent2>
      <a:accent3>
        <a:srgbClr val="98B1CE"/>
      </a:accent3>
      <a:accent4>
        <a:srgbClr val="005050"/>
      </a:accent4>
      <a:accent5>
        <a:srgbClr val="FFB4A8"/>
      </a:accent5>
      <a:accent6>
        <a:srgbClr val="C7B9AC"/>
      </a:accent6>
      <a:hlink>
        <a:srgbClr val="0563C1"/>
      </a:hlink>
      <a:folHlink>
        <a:srgbClr val="59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 anchor="ctr" anchorCtr="0">
        <a:no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S mall - pil.potx" id="{87F69CA4-D4A0-4104-BC68-79C1C4E79E39}" vid="{F5C4AB1C-FFF0-4B62-B890-ECD7BC8740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E10183D-BE58-4A70-B151-678359D2934A}">
  <we:reference id="0a7da37f-5593-4bdd-8242-7394a9b149c1" version="2.0.0.2" store="EXCatalog" storeType="EXCatalog"/>
  <we:alternateReferences>
    <we:reference id="WA104380827" version="2.0.0.2" store="sv-SE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Widescreen</PresentationFormat>
  <Paragraphs>189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Futura Com Bold Condensed</vt:lpstr>
      <vt:lpstr>Futura Com Book</vt:lpstr>
      <vt:lpstr>LL Akkurat</vt:lpstr>
      <vt:lpstr>Symbol</vt:lpstr>
      <vt:lpstr>Times New Roman</vt:lpstr>
      <vt:lpstr>Wingdings</vt:lpstr>
      <vt:lpstr>SIS - Röd</vt:lpstr>
      <vt:lpstr>SIS frukost-webinarium HR Management </vt:lpstr>
      <vt:lpstr>SIS/TK 562 Human Resource Management  frukostseminarium  Välkomna!  </vt:lpstr>
      <vt:lpstr>PowerPoint Presentation</vt:lpstr>
      <vt:lpstr>Svenska institutet för standarder</vt:lpstr>
      <vt:lpstr>SIS huvuduppgifter</vt:lpstr>
      <vt:lpstr>Principer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Vad är HRM?</vt:lpstr>
      <vt:lpstr>Fem stora trender inom HR/HRM</vt:lpstr>
      <vt:lpstr>Produktivitet och utveckling kommer av att vi är bra på det vi gör och det finns flyt i arbetet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Chefer vill driva sin verksamhet lönsamt och professionellt </vt:lpstr>
      <vt:lpstr>PowerPoint Presentation</vt:lpstr>
      <vt:lpstr>PowerPoint Presentation</vt:lpstr>
      <vt:lpstr>PowerPoint Presentation</vt:lpstr>
      <vt:lpstr>Har du frågor till panelen?</vt:lpstr>
      <vt:lpstr>PowerPoint Presentation</vt:lpstr>
      <vt:lpstr>Stort tack för ert deltagande!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 frukost-webinarium HR Management</dc:title>
  <dc:creator>Christa Windefalk Ahlenblom (SIS)</dc:creator>
  <cp:lastModifiedBy>Karin Ekström (SIS)</cp:lastModifiedBy>
  <cp:revision>7</cp:revision>
  <dcterms:created xsi:type="dcterms:W3CDTF">2020-09-30T15:21:24Z</dcterms:created>
  <dcterms:modified xsi:type="dcterms:W3CDTF">2020-10-01T07:05:57Z</dcterms:modified>
</cp:coreProperties>
</file>